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311" r:id="rId3"/>
    <p:sldId id="305" r:id="rId4"/>
    <p:sldId id="257" r:id="rId5"/>
    <p:sldId id="309" r:id="rId6"/>
    <p:sldId id="310" r:id="rId7"/>
    <p:sldId id="316" r:id="rId8"/>
    <p:sldId id="317" r:id="rId9"/>
    <p:sldId id="312" r:id="rId10"/>
    <p:sldId id="313" r:id="rId11"/>
    <p:sldId id="314" r:id="rId12"/>
    <p:sldId id="320" r:id="rId13"/>
    <p:sldId id="319" r:id="rId14"/>
    <p:sldId id="321" r:id="rId15"/>
    <p:sldId id="322" r:id="rId16"/>
    <p:sldId id="323" r:id="rId17"/>
    <p:sldId id="258" r:id="rId18"/>
    <p:sldId id="331" r:id="rId19"/>
    <p:sldId id="329" r:id="rId20"/>
    <p:sldId id="280" r:id="rId21"/>
    <p:sldId id="332" r:id="rId22"/>
    <p:sldId id="261" r:id="rId23"/>
    <p:sldId id="335" r:id="rId24"/>
    <p:sldId id="336" r:id="rId25"/>
    <p:sldId id="282" r:id="rId26"/>
    <p:sldId id="288" r:id="rId27"/>
    <p:sldId id="281" r:id="rId28"/>
    <p:sldId id="287" r:id="rId29"/>
    <p:sldId id="277" r:id="rId30"/>
    <p:sldId id="318" r:id="rId31"/>
  </p:sldIdLst>
  <p:sldSz cx="9144000" cy="5143500" type="screen16x9"/>
  <p:notesSz cx="6858000" cy="9144000"/>
  <p:embeddedFontLst>
    <p:embeddedFont>
      <p:font typeface="Mangal" panose="02040503050203030202" pitchFamily="18" charset="0"/>
      <p:regular r:id="rId33"/>
      <p:bold r:id="rId34"/>
    </p:embeddedFont>
    <p:embeddedFont>
      <p:font typeface="Montserrat" panose="00000500000000000000" pitchFamily="2" charset="0"/>
      <p:regular r:id="rId35"/>
      <p:bold r:id="rId36"/>
      <p:italic r:id="rId37"/>
      <p:boldItalic r:id="rId38"/>
    </p:embeddedFont>
    <p:embeddedFont>
      <p:font typeface="Montserrat ExtraBold" panose="00000900000000000000" pitchFamily="2" charset="0"/>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635E1C-0BC6-4DC4-986E-476C0F6DB2C4}">
  <a:tblStyle styleId="{82635E1C-0BC6-4DC4-986E-476C0F6DB2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4673"/>
  </p:normalViewPr>
  <p:slideViewPr>
    <p:cSldViewPr snapToGrid="0">
      <p:cViewPr varScale="1">
        <p:scale>
          <a:sx n="138" d="100"/>
          <a:sy n="138" d="100"/>
        </p:scale>
        <p:origin x="106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96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256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965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667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7f9262ee2f_0_26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7f9262ee2f_0_26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205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718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18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29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842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167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760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7f9262ee2f_0_26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97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3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0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21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8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89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1846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162936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871488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68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59" r:id="rId10"/>
    <p:sldLayoutId id="2147483660" r:id="rId11"/>
    <p:sldLayoutId id="2147483661" r:id="rId12"/>
    <p:sldLayoutId id="2147483666" r:id="rId13"/>
    <p:sldLayoutId id="2147483668" r:id="rId14"/>
    <p:sldLayoutId id="2147483672" r:id="rId15"/>
    <p:sldLayoutId id="2147483674" r:id="rId16"/>
    <p:sldLayoutId id="2147483677" r:id="rId17"/>
    <p:sldLayoutId id="2147483681" r:id="rId18"/>
    <p:sldLayoutId id="2147483684" r:id="rId19"/>
    <p:sldLayoutId id="2147483685" r:id="rId20"/>
    <p:sldLayoutId id="214748368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sz="1800" b="1" dirty="0">
                <a:solidFill>
                  <a:schemeClr val="bg1"/>
                </a:solidFill>
                <a:effectLst/>
                <a:latin typeface="TimesNewRomanPS"/>
              </a:rPr>
              <a:t>Mass Shooting Prediction Using Time Series </a:t>
            </a:r>
            <a:br>
              <a:rPr lang="en-US" dirty="0"/>
            </a:br>
            <a:endParaRPr lang="en-US" dirty="0"/>
          </a:p>
        </p:txBody>
      </p:sp>
      <p:sp>
        <p:nvSpPr>
          <p:cNvPr id="163" name="Google Shape;163;p38"/>
          <p:cNvSpPr txBox="1">
            <a:spLocks noGrp="1"/>
          </p:cNvSpPr>
          <p:nvPr>
            <p:ph type="subTitle" idx="1"/>
          </p:nvPr>
        </p:nvSpPr>
        <p:spPr>
          <a:xfrm>
            <a:off x="2044200" y="3507581"/>
            <a:ext cx="5055600" cy="464700"/>
          </a:xfrm>
          <a:prstGeom prst="rect">
            <a:avLst/>
          </a:prstGeom>
        </p:spPr>
        <p:txBody>
          <a:bodyPr spcFirstLastPara="1" wrap="square" lIns="91425" tIns="91425" rIns="91425" bIns="91425" anchor="t" anchorCtr="0">
            <a:noAutofit/>
          </a:bodyPr>
          <a:lstStyle/>
          <a:p>
            <a:pPr marL="0" indent="0"/>
            <a:r>
              <a:rPr lang="en" sz="1800" dirty="0">
                <a:effectLst/>
                <a:latin typeface="TimesNewRomanPSMT"/>
              </a:rPr>
              <a:t>Group 5:</a:t>
            </a:r>
          </a:p>
          <a:p>
            <a:pPr marL="0" indent="0"/>
            <a:r>
              <a:rPr lang="en-US" sz="1800" dirty="0">
                <a:effectLst/>
                <a:latin typeface="TimesNewRomanPSMT"/>
              </a:rPr>
              <a:t>Hruthik Vinnakota</a:t>
            </a:r>
            <a:endParaRPr lang="en-US" sz="1800" dirty="0">
              <a:latin typeface="TimesNewRomanPSMT"/>
            </a:endParaRPr>
          </a:p>
          <a:p>
            <a:pPr marL="0" indent="0"/>
            <a:r>
              <a:rPr lang="en-US" sz="1800" dirty="0">
                <a:effectLst/>
                <a:latin typeface="TimesNewRomanPSMT"/>
              </a:rPr>
              <a:t>Jugal Kishore Ruvva</a:t>
            </a:r>
            <a:endParaRPr lang="en-US" sz="1800" dirty="0">
              <a:latin typeface="TimesNewRomanPSMT"/>
            </a:endParaRPr>
          </a:p>
          <a:p>
            <a:pPr marL="0" indent="0"/>
            <a:r>
              <a:rPr lang="en-US" sz="1800" dirty="0">
                <a:effectLst/>
                <a:latin typeface="TimesNewRomanPSMT"/>
              </a:rPr>
              <a:t>Rajeev Yenugula</a:t>
            </a:r>
          </a:p>
          <a:p>
            <a:pPr marL="0" indent="0"/>
            <a:r>
              <a:rPr lang="en-US" sz="1800" dirty="0">
                <a:effectLst/>
                <a:latin typeface="TimesNewRomanPSMT"/>
              </a:rPr>
              <a:t>Shilpa Bai </a:t>
            </a:r>
            <a:endParaRPr lang="en-US" dirty="0"/>
          </a:p>
          <a:p>
            <a:pPr marL="0" lvl="0" indent="0" algn="ctr" rtl="0">
              <a:spcBef>
                <a:spcPts val="0"/>
              </a:spcBef>
              <a:spcAft>
                <a:spcPts val="0"/>
              </a:spcAft>
              <a:buNone/>
            </a:pP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r>
              <a:rPr lang="en-US" sz="1600" dirty="0">
                <a:effectLst/>
                <a:latin typeface="TimesNewRomanPSMT"/>
              </a:rPr>
              <a:t>DATA 270: Data Analytics Process </a:t>
            </a:r>
            <a:endParaRPr lang="en-US" sz="1600"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REQUIREMENTS</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840626" y="2170364"/>
            <a:ext cx="1706024"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FEATURE ENGINEERING</a:t>
            </a:r>
            <a:endParaRPr sz="1400" dirty="0">
              <a:solidFill>
                <a:schemeClr val="lt1"/>
              </a:solidFill>
            </a:endParaRPr>
          </a:p>
        </p:txBody>
      </p:sp>
      <p:sp>
        <p:nvSpPr>
          <p:cNvPr id="1958" name="Google Shape;1958;p54"/>
          <p:cNvSpPr txBox="1">
            <a:spLocks noGrp="1"/>
          </p:cNvSpPr>
          <p:nvPr>
            <p:ph type="subTitle" idx="4294967295"/>
          </p:nvPr>
        </p:nvSpPr>
        <p:spPr>
          <a:xfrm>
            <a:off x="938499" y="3124918"/>
            <a:ext cx="1784967" cy="98043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Feature engineering to extract relevant and meaningful features from raw time series data.</a:t>
            </a:r>
            <a:endParaRPr sz="1200" dirty="0">
              <a:solidFill>
                <a:schemeClr val="lt1"/>
              </a:solidFill>
            </a:endParaRPr>
          </a:p>
        </p:txBody>
      </p:sp>
      <p:sp>
        <p:nvSpPr>
          <p:cNvPr id="1959" name="Google Shape;1959;p54"/>
          <p:cNvSpPr txBox="1">
            <a:spLocks noGrp="1"/>
          </p:cNvSpPr>
          <p:nvPr>
            <p:ph type="title" idx="4294967295"/>
          </p:nvPr>
        </p:nvSpPr>
        <p:spPr>
          <a:xfrm>
            <a:off x="4572000" y="2229515"/>
            <a:ext cx="1954897"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REFINE MODEL</a:t>
            </a:r>
            <a:endParaRPr sz="1400" dirty="0">
              <a:solidFill>
                <a:schemeClr val="lt1"/>
              </a:solidFill>
            </a:endParaRPr>
          </a:p>
        </p:txBody>
      </p:sp>
      <p:sp>
        <p:nvSpPr>
          <p:cNvPr id="1960" name="Google Shape;1960;p54"/>
          <p:cNvSpPr txBox="1">
            <a:spLocks noGrp="1"/>
          </p:cNvSpPr>
          <p:nvPr>
            <p:ph type="subTitle" idx="4294967295"/>
          </p:nvPr>
        </p:nvSpPr>
        <p:spPr>
          <a:xfrm>
            <a:off x="4642326" y="2937244"/>
            <a:ext cx="1672956" cy="1049267"/>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200" dirty="0">
                <a:solidFill>
                  <a:schemeClr val="lt1"/>
                </a:solidFill>
              </a:rPr>
              <a:t>Based on evaluation feedback update the model</a:t>
            </a: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904654" y="3126050"/>
            <a:ext cx="1489730" cy="120605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Evaluate model performance using metrics such as MAE, RMSE</a:t>
            </a:r>
            <a:endParaRPr sz="1200" dirty="0">
              <a:solidFill>
                <a:schemeClr val="lt1"/>
              </a:solidFill>
            </a:endParaRPr>
          </a:p>
        </p:txBody>
      </p:sp>
      <p:sp>
        <p:nvSpPr>
          <p:cNvPr id="1962" name="Google Shape;1962;p54"/>
          <p:cNvSpPr txBox="1">
            <a:spLocks noGrp="1"/>
          </p:cNvSpPr>
          <p:nvPr>
            <p:ph type="title" idx="4294967295"/>
          </p:nvPr>
        </p:nvSpPr>
        <p:spPr>
          <a:xfrm>
            <a:off x="6600625" y="2213098"/>
            <a:ext cx="1527300" cy="348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t>DEPLOYMENT</a:t>
            </a:r>
            <a:endParaRPr sz="1400" b="1" dirty="0">
              <a:solidFill>
                <a:schemeClr val="lt1"/>
              </a:solidFill>
            </a:endParaRPr>
          </a:p>
        </p:txBody>
      </p:sp>
      <p:sp>
        <p:nvSpPr>
          <p:cNvPr id="1963" name="Google Shape;1963;p54"/>
          <p:cNvSpPr txBox="1">
            <a:spLocks noGrp="1"/>
          </p:cNvSpPr>
          <p:nvPr>
            <p:ph type="subTitle" idx="4294967295"/>
          </p:nvPr>
        </p:nvSpPr>
        <p:spPr>
          <a:xfrm>
            <a:off x="6571267" y="3124919"/>
            <a:ext cx="2329332" cy="104924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Monitor performance and final documentation.</a:t>
            </a:r>
            <a:endParaRPr sz="1200" dirty="0">
              <a:solidFill>
                <a:schemeClr val="lt1"/>
              </a:solidFill>
            </a:endParaRPr>
          </a:p>
        </p:txBody>
      </p:sp>
      <p:sp>
        <p:nvSpPr>
          <p:cNvPr id="1964" name="Google Shape;1964;p54"/>
          <p:cNvSpPr txBox="1">
            <a:spLocks noGrp="1"/>
          </p:cNvSpPr>
          <p:nvPr>
            <p:ph type="title" idx="4294967295"/>
          </p:nvPr>
        </p:nvSpPr>
        <p:spPr>
          <a:xfrm>
            <a:off x="2617103" y="2170364"/>
            <a:ext cx="1954897"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lt1"/>
                </a:solidFill>
              </a:rPr>
              <a:t>MODEL EVALUATION</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961;p54">
            <a:extLst>
              <a:ext uri="{FF2B5EF4-FFF2-40B4-BE49-F238E27FC236}">
                <a16:creationId xmlns:a16="http://schemas.microsoft.com/office/drawing/2014/main" id="{DF0B6316-79A5-8C1F-80B6-AA2ACF300D07}"/>
              </a:ext>
            </a:extLst>
          </p:cNvPr>
          <p:cNvSpPr txBox="1">
            <a:spLocks/>
          </p:cNvSpPr>
          <p:nvPr/>
        </p:nvSpPr>
        <p:spPr>
          <a:xfrm>
            <a:off x="840626" y="860529"/>
            <a:ext cx="4382638" cy="430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400" dirty="0">
                <a:solidFill>
                  <a:schemeClr val="bg1"/>
                </a:solidFill>
                <a:latin typeface="Mangal" panose="02040503050203030202" pitchFamily="18" charset="0"/>
                <a:cs typeface="Mangal" panose="02040503050203030202" pitchFamily="18" charset="0"/>
              </a:rPr>
              <a:t>Key Requirements</a:t>
            </a:r>
          </a:p>
        </p:txBody>
      </p:sp>
    </p:spTree>
    <p:extLst>
      <p:ext uri="{BB962C8B-B14F-4D97-AF65-F5344CB8AC3E}">
        <p14:creationId xmlns:p14="http://schemas.microsoft.com/office/powerpoint/2010/main" val="270901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6290893" y="58770"/>
            <a:ext cx="28005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PLAN</a:t>
            </a:r>
            <a:endParaRPr dirty="0"/>
          </a:p>
        </p:txBody>
      </p:sp>
      <p:cxnSp>
        <p:nvCxnSpPr>
          <p:cNvPr id="2181" name="Google Shape;2181;p69"/>
          <p:cNvCxnSpPr/>
          <p:nvPr/>
        </p:nvCxnSpPr>
        <p:spPr>
          <a:xfrm>
            <a:off x="6328402" y="5877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3" name="Google Shape;2183;p69"/>
          <p:cNvPicPr preferRelativeResize="0"/>
          <p:nvPr/>
        </p:nvPicPr>
        <p:blipFill>
          <a:blip r:embed="rId3">
            <a:alphaModFix/>
          </a:blip>
          <a:stretch>
            <a:fillRect/>
          </a:stretch>
        </p:blipFill>
        <p:spPr>
          <a:xfrm rot="10800000">
            <a:off x="2707177" y="1634837"/>
            <a:ext cx="1976586" cy="747400"/>
          </a:xfrm>
          <a:prstGeom prst="rect">
            <a:avLst/>
          </a:prstGeom>
          <a:noFill/>
          <a:ln>
            <a:noFill/>
          </a:ln>
        </p:spPr>
      </p:pic>
      <p:pic>
        <p:nvPicPr>
          <p:cNvPr id="2184" name="Google Shape;2184;p69"/>
          <p:cNvPicPr preferRelativeResize="0"/>
          <p:nvPr/>
        </p:nvPicPr>
        <p:blipFill>
          <a:blip r:embed="rId4">
            <a:alphaModFix/>
          </a:blip>
          <a:stretch>
            <a:fillRect/>
          </a:stretch>
        </p:blipFill>
        <p:spPr>
          <a:xfrm>
            <a:off x="1345956" y="2620891"/>
            <a:ext cx="2939569" cy="682400"/>
          </a:xfrm>
          <a:prstGeom prst="rect">
            <a:avLst/>
          </a:prstGeom>
          <a:noFill/>
          <a:ln>
            <a:noFill/>
          </a:ln>
        </p:spPr>
      </p:pic>
      <p:pic>
        <p:nvPicPr>
          <p:cNvPr id="2185" name="Google Shape;2185;p69"/>
          <p:cNvPicPr preferRelativeResize="0"/>
          <p:nvPr/>
        </p:nvPicPr>
        <p:blipFill>
          <a:blip r:embed="rId5">
            <a:alphaModFix/>
          </a:blip>
          <a:stretch>
            <a:fillRect/>
          </a:stretch>
        </p:blipFill>
        <p:spPr>
          <a:xfrm>
            <a:off x="915638" y="3541975"/>
            <a:ext cx="3800201" cy="878198"/>
          </a:xfrm>
          <a:prstGeom prst="rect">
            <a:avLst/>
          </a:prstGeom>
          <a:noFill/>
          <a:ln>
            <a:noFill/>
          </a:ln>
        </p:spPr>
      </p:pic>
      <p:pic>
        <p:nvPicPr>
          <p:cNvPr id="2182" name="Google Shape;2182;p69"/>
          <p:cNvPicPr preferRelativeResize="0"/>
          <p:nvPr/>
        </p:nvPicPr>
        <p:blipFill>
          <a:blip r:embed="rId6">
            <a:alphaModFix/>
          </a:blip>
          <a:stretch>
            <a:fillRect/>
          </a:stretch>
        </p:blipFill>
        <p:spPr>
          <a:xfrm>
            <a:off x="626975" y="1634837"/>
            <a:ext cx="2539443" cy="747400"/>
          </a:xfrm>
          <a:prstGeom prst="rect">
            <a:avLst/>
          </a:prstGeom>
          <a:noFill/>
          <a:ln>
            <a:noFill/>
          </a:ln>
        </p:spPr>
      </p:pic>
      <p:pic>
        <p:nvPicPr>
          <p:cNvPr id="4" name="Picture 3" descr="A picture containing text, diagram, font, screenshot&#10;&#10;Description automatically generated">
            <a:extLst>
              <a:ext uri="{FF2B5EF4-FFF2-40B4-BE49-F238E27FC236}">
                <a16:creationId xmlns:a16="http://schemas.microsoft.com/office/drawing/2014/main" id="{1562606B-F978-F3DF-6D11-55CAA4986A1C}"/>
              </a:ext>
            </a:extLst>
          </p:cNvPr>
          <p:cNvPicPr>
            <a:picLocks noChangeAspect="1"/>
          </p:cNvPicPr>
          <p:nvPr/>
        </p:nvPicPr>
        <p:blipFill>
          <a:blip r:embed="rId7"/>
          <a:stretch>
            <a:fillRect/>
          </a:stretch>
        </p:blipFill>
        <p:spPr>
          <a:xfrm>
            <a:off x="0" y="0"/>
            <a:ext cx="6290893" cy="5143500"/>
          </a:xfrm>
          <a:prstGeom prst="rect">
            <a:avLst/>
          </a:prstGeom>
        </p:spPr>
      </p:pic>
    </p:spTree>
    <p:extLst>
      <p:ext uri="{BB962C8B-B14F-4D97-AF65-F5344CB8AC3E}">
        <p14:creationId xmlns:p14="http://schemas.microsoft.com/office/powerpoint/2010/main" val="162381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8430-E494-A748-78AD-E4D5B4D35BC5}"/>
              </a:ext>
            </a:extLst>
          </p:cNvPr>
          <p:cNvSpPr>
            <a:spLocks noGrp="1"/>
          </p:cNvSpPr>
          <p:nvPr>
            <p:ph type="title"/>
          </p:nvPr>
        </p:nvSpPr>
        <p:spPr>
          <a:xfrm>
            <a:off x="309325" y="471663"/>
            <a:ext cx="4554479" cy="364120"/>
          </a:xfrm>
        </p:spPr>
        <p:txBody>
          <a:bodyPr/>
          <a:lstStyle/>
          <a:p>
            <a:r>
              <a:rPr lang="en-US" sz="2000" dirty="0"/>
              <a:t>DATAFLOW</a:t>
            </a:r>
          </a:p>
        </p:txBody>
      </p:sp>
      <p:sp>
        <p:nvSpPr>
          <p:cNvPr id="3" name="Rounded Rectangle 2">
            <a:extLst>
              <a:ext uri="{FF2B5EF4-FFF2-40B4-BE49-F238E27FC236}">
                <a16:creationId xmlns:a16="http://schemas.microsoft.com/office/drawing/2014/main" id="{4048CC2C-8CC6-3D65-3AD3-1ABD990B055A}"/>
              </a:ext>
            </a:extLst>
          </p:cNvPr>
          <p:cNvSpPr/>
          <p:nvPr/>
        </p:nvSpPr>
        <p:spPr>
          <a:xfrm>
            <a:off x="72364" y="2181728"/>
            <a:ext cx="1105174" cy="927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Mother jones &amp; gun violence archive websites </a:t>
            </a:r>
          </a:p>
        </p:txBody>
      </p:sp>
      <p:sp>
        <p:nvSpPr>
          <p:cNvPr id="4" name="Multidocument 3">
            <a:extLst>
              <a:ext uri="{FF2B5EF4-FFF2-40B4-BE49-F238E27FC236}">
                <a16:creationId xmlns:a16="http://schemas.microsoft.com/office/drawing/2014/main" id="{A1840C1F-9651-F88E-C262-081413DE0A14}"/>
              </a:ext>
            </a:extLst>
          </p:cNvPr>
          <p:cNvSpPr/>
          <p:nvPr/>
        </p:nvSpPr>
        <p:spPr>
          <a:xfrm>
            <a:off x="1381468" y="2129306"/>
            <a:ext cx="861773" cy="10324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Three Datasets</a:t>
            </a:r>
          </a:p>
        </p:txBody>
      </p:sp>
      <p:sp>
        <p:nvSpPr>
          <p:cNvPr id="11" name="Rectangle 10">
            <a:extLst>
              <a:ext uri="{FF2B5EF4-FFF2-40B4-BE49-F238E27FC236}">
                <a16:creationId xmlns:a16="http://schemas.microsoft.com/office/drawing/2014/main" id="{75A88A47-871F-5FB4-A77B-5D8942DA9261}"/>
              </a:ext>
            </a:extLst>
          </p:cNvPr>
          <p:cNvSpPr/>
          <p:nvPr/>
        </p:nvSpPr>
        <p:spPr>
          <a:xfrm>
            <a:off x="2498689" y="2372501"/>
            <a:ext cx="770783"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Combining the data</a:t>
            </a:r>
          </a:p>
        </p:txBody>
      </p:sp>
      <p:sp>
        <p:nvSpPr>
          <p:cNvPr id="12" name="Rectangle 11">
            <a:extLst>
              <a:ext uri="{FF2B5EF4-FFF2-40B4-BE49-F238E27FC236}">
                <a16:creationId xmlns:a16="http://schemas.microsoft.com/office/drawing/2014/main" id="{6B382EBD-3AB6-5AED-4E64-0ADA0F40CF74}"/>
              </a:ext>
            </a:extLst>
          </p:cNvPr>
          <p:cNvSpPr/>
          <p:nvPr/>
        </p:nvSpPr>
        <p:spPr>
          <a:xfrm>
            <a:off x="3269472" y="1326578"/>
            <a:ext cx="862869" cy="546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Dealing with partial &amp; inadequate data</a:t>
            </a:r>
          </a:p>
        </p:txBody>
      </p:sp>
      <p:sp>
        <p:nvSpPr>
          <p:cNvPr id="13" name="Rectangle 12">
            <a:extLst>
              <a:ext uri="{FF2B5EF4-FFF2-40B4-BE49-F238E27FC236}">
                <a16:creationId xmlns:a16="http://schemas.microsoft.com/office/drawing/2014/main" id="{34461F50-4723-B49E-71F1-7A4FCBE276A5}"/>
              </a:ext>
            </a:extLst>
          </p:cNvPr>
          <p:cNvSpPr/>
          <p:nvPr/>
        </p:nvSpPr>
        <p:spPr>
          <a:xfrm>
            <a:off x="4355995" y="1326576"/>
            <a:ext cx="770783"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Combining the data</a:t>
            </a:r>
          </a:p>
        </p:txBody>
      </p:sp>
      <p:sp>
        <p:nvSpPr>
          <p:cNvPr id="14" name="Rectangle 13">
            <a:extLst>
              <a:ext uri="{FF2B5EF4-FFF2-40B4-BE49-F238E27FC236}">
                <a16:creationId xmlns:a16="http://schemas.microsoft.com/office/drawing/2014/main" id="{DEC52DAB-7C68-6A61-903A-97FFF27441A5}"/>
              </a:ext>
            </a:extLst>
          </p:cNvPr>
          <p:cNvSpPr/>
          <p:nvPr/>
        </p:nvSpPr>
        <p:spPr>
          <a:xfrm>
            <a:off x="4349417" y="1326576"/>
            <a:ext cx="770783"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Managing noisy data</a:t>
            </a:r>
          </a:p>
        </p:txBody>
      </p:sp>
      <p:sp>
        <p:nvSpPr>
          <p:cNvPr id="15" name="Rectangle 14">
            <a:extLst>
              <a:ext uri="{FF2B5EF4-FFF2-40B4-BE49-F238E27FC236}">
                <a16:creationId xmlns:a16="http://schemas.microsoft.com/office/drawing/2014/main" id="{FFCBFFF1-F2B9-0C03-DB3C-8802F690B1E0}"/>
              </a:ext>
            </a:extLst>
          </p:cNvPr>
          <p:cNvSpPr/>
          <p:nvPr/>
        </p:nvSpPr>
        <p:spPr>
          <a:xfrm>
            <a:off x="5337276" y="1326576"/>
            <a:ext cx="770783"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Managing data that are incompatible </a:t>
            </a:r>
          </a:p>
        </p:txBody>
      </p:sp>
      <p:sp>
        <p:nvSpPr>
          <p:cNvPr id="17" name="Rectangle 16">
            <a:extLst>
              <a:ext uri="{FF2B5EF4-FFF2-40B4-BE49-F238E27FC236}">
                <a16:creationId xmlns:a16="http://schemas.microsoft.com/office/drawing/2014/main" id="{14AB2E25-D380-1804-2C48-7E33D9CA62AB}"/>
              </a:ext>
            </a:extLst>
          </p:cNvPr>
          <p:cNvSpPr/>
          <p:nvPr/>
        </p:nvSpPr>
        <p:spPr>
          <a:xfrm>
            <a:off x="6318557" y="1326576"/>
            <a:ext cx="895975"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Data regularization</a:t>
            </a:r>
          </a:p>
        </p:txBody>
      </p:sp>
      <p:sp>
        <p:nvSpPr>
          <p:cNvPr id="18" name="Rectangle 17">
            <a:extLst>
              <a:ext uri="{FF2B5EF4-FFF2-40B4-BE49-F238E27FC236}">
                <a16:creationId xmlns:a16="http://schemas.microsoft.com/office/drawing/2014/main" id="{D47B1546-B9B9-2033-CCD3-3A0AB3A35014}"/>
              </a:ext>
            </a:extLst>
          </p:cNvPr>
          <p:cNvSpPr/>
          <p:nvPr/>
        </p:nvSpPr>
        <p:spPr>
          <a:xfrm>
            <a:off x="3284788" y="3241519"/>
            <a:ext cx="815745" cy="60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Feature engineering</a:t>
            </a:r>
          </a:p>
        </p:txBody>
      </p:sp>
      <p:sp>
        <p:nvSpPr>
          <p:cNvPr id="19" name="Rectangle 18">
            <a:extLst>
              <a:ext uri="{FF2B5EF4-FFF2-40B4-BE49-F238E27FC236}">
                <a16:creationId xmlns:a16="http://schemas.microsoft.com/office/drawing/2014/main" id="{EEC3DE03-F65D-400D-D53A-C10C7E9B8144}"/>
              </a:ext>
            </a:extLst>
          </p:cNvPr>
          <p:cNvSpPr/>
          <p:nvPr/>
        </p:nvSpPr>
        <p:spPr>
          <a:xfrm>
            <a:off x="4695474" y="3270821"/>
            <a:ext cx="977961"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Transformation</a:t>
            </a:r>
          </a:p>
        </p:txBody>
      </p:sp>
      <p:sp>
        <p:nvSpPr>
          <p:cNvPr id="21" name="Rectangle 20">
            <a:extLst>
              <a:ext uri="{FF2B5EF4-FFF2-40B4-BE49-F238E27FC236}">
                <a16:creationId xmlns:a16="http://schemas.microsoft.com/office/drawing/2014/main" id="{BBDE8187-DFA9-D5B5-510D-7A92CF7E31AC}"/>
              </a:ext>
            </a:extLst>
          </p:cNvPr>
          <p:cNvSpPr/>
          <p:nvPr/>
        </p:nvSpPr>
        <p:spPr>
          <a:xfrm>
            <a:off x="6318557" y="3270914"/>
            <a:ext cx="893659"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Preparation</a:t>
            </a:r>
          </a:p>
        </p:txBody>
      </p:sp>
      <p:sp>
        <p:nvSpPr>
          <p:cNvPr id="22" name="Round Diagonal Corner Rectangle 21">
            <a:extLst>
              <a:ext uri="{FF2B5EF4-FFF2-40B4-BE49-F238E27FC236}">
                <a16:creationId xmlns:a16="http://schemas.microsoft.com/office/drawing/2014/main" id="{113546AE-19C5-E14A-32B7-C9FCD763B67C}"/>
              </a:ext>
            </a:extLst>
          </p:cNvPr>
          <p:cNvSpPr/>
          <p:nvPr/>
        </p:nvSpPr>
        <p:spPr>
          <a:xfrm>
            <a:off x="7744868" y="997913"/>
            <a:ext cx="1236743" cy="254600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208AAACC-9640-9F3F-27D4-C7F848ED25EF}"/>
              </a:ext>
            </a:extLst>
          </p:cNvPr>
          <p:cNvCxnSpPr>
            <a:stCxn id="3" idx="3"/>
            <a:endCxn id="4" idx="1"/>
          </p:cNvCxnSpPr>
          <p:nvPr/>
        </p:nvCxnSpPr>
        <p:spPr>
          <a:xfrm>
            <a:off x="1177538" y="2645506"/>
            <a:ext cx="203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AB6243-14B8-7460-AC61-E0B49411E36A}"/>
              </a:ext>
            </a:extLst>
          </p:cNvPr>
          <p:cNvCxnSpPr>
            <a:stCxn id="4" idx="3"/>
            <a:endCxn id="11" idx="1"/>
          </p:cNvCxnSpPr>
          <p:nvPr/>
        </p:nvCxnSpPr>
        <p:spPr>
          <a:xfrm>
            <a:off x="2243241" y="2645506"/>
            <a:ext cx="255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7EAE07-25F0-627A-87A0-5851C91396FE}"/>
              </a:ext>
            </a:extLst>
          </p:cNvPr>
          <p:cNvCxnSpPr>
            <a:cxnSpLocks/>
            <a:stCxn id="11" idx="0"/>
            <a:endCxn id="12" idx="1"/>
          </p:cNvCxnSpPr>
          <p:nvPr/>
        </p:nvCxnSpPr>
        <p:spPr>
          <a:xfrm rot="5400000" flipH="1" flipV="1">
            <a:off x="2690317" y="1793347"/>
            <a:ext cx="772919" cy="3853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F3979D1-AFD0-A252-F777-3AC492F20648}"/>
              </a:ext>
            </a:extLst>
          </p:cNvPr>
          <p:cNvCxnSpPr>
            <a:cxnSpLocks/>
            <a:stCxn id="12" idx="3"/>
            <a:endCxn id="14" idx="1"/>
          </p:cNvCxnSpPr>
          <p:nvPr/>
        </p:nvCxnSpPr>
        <p:spPr>
          <a:xfrm flipV="1">
            <a:off x="4132341" y="1599581"/>
            <a:ext cx="2170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67267CC-B0E6-43ED-A58A-407EC3A1034C}"/>
              </a:ext>
            </a:extLst>
          </p:cNvPr>
          <p:cNvCxnSpPr>
            <a:stCxn id="14" idx="3"/>
            <a:endCxn id="15" idx="1"/>
          </p:cNvCxnSpPr>
          <p:nvPr/>
        </p:nvCxnSpPr>
        <p:spPr>
          <a:xfrm>
            <a:off x="5120200" y="1599581"/>
            <a:ext cx="217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6766CD-8AB2-E1B2-6DC7-93A766A1914C}"/>
              </a:ext>
            </a:extLst>
          </p:cNvPr>
          <p:cNvCxnSpPr>
            <a:cxnSpLocks/>
            <a:stCxn id="15" idx="3"/>
            <a:endCxn id="17" idx="1"/>
          </p:cNvCxnSpPr>
          <p:nvPr/>
        </p:nvCxnSpPr>
        <p:spPr>
          <a:xfrm>
            <a:off x="6108059" y="1599581"/>
            <a:ext cx="210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F49D9F-5102-9711-141D-A6E4D3CCED73}"/>
              </a:ext>
            </a:extLst>
          </p:cNvPr>
          <p:cNvCxnSpPr>
            <a:cxnSpLocks/>
            <a:stCxn id="18" idx="3"/>
            <a:endCxn id="19" idx="1"/>
          </p:cNvCxnSpPr>
          <p:nvPr/>
        </p:nvCxnSpPr>
        <p:spPr>
          <a:xfrm flipV="1">
            <a:off x="4100533" y="3543826"/>
            <a:ext cx="594941" cy="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99A51A-0385-C6EB-2610-3E94DF503D52}"/>
              </a:ext>
            </a:extLst>
          </p:cNvPr>
          <p:cNvCxnSpPr>
            <a:cxnSpLocks/>
            <a:stCxn id="19" idx="3"/>
            <a:endCxn id="21" idx="1"/>
          </p:cNvCxnSpPr>
          <p:nvPr/>
        </p:nvCxnSpPr>
        <p:spPr>
          <a:xfrm>
            <a:off x="5673435" y="3543826"/>
            <a:ext cx="645122" cy="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1AC92B-1ABD-286C-1F95-8EB88B4C3D43}"/>
              </a:ext>
            </a:extLst>
          </p:cNvPr>
          <p:cNvCxnSpPr>
            <a:cxnSpLocks/>
            <a:endCxn id="21" idx="1"/>
          </p:cNvCxnSpPr>
          <p:nvPr/>
        </p:nvCxnSpPr>
        <p:spPr>
          <a:xfrm flipV="1">
            <a:off x="6108059" y="3543919"/>
            <a:ext cx="210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C16887A2-01B9-D1D1-6625-BC3ADE3388C0}"/>
              </a:ext>
            </a:extLst>
          </p:cNvPr>
          <p:cNvCxnSpPr>
            <a:cxnSpLocks/>
            <a:stCxn id="21" idx="3"/>
            <a:endCxn id="22" idx="2"/>
          </p:cNvCxnSpPr>
          <p:nvPr/>
        </p:nvCxnSpPr>
        <p:spPr>
          <a:xfrm flipV="1">
            <a:off x="7212216" y="2270916"/>
            <a:ext cx="532652" cy="12730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5E47DAD7-5500-BFE0-4450-44AA1E697DE5}"/>
              </a:ext>
            </a:extLst>
          </p:cNvPr>
          <p:cNvCxnSpPr>
            <a:cxnSpLocks/>
            <a:stCxn id="17" idx="2"/>
            <a:endCxn id="18" idx="0"/>
          </p:cNvCxnSpPr>
          <p:nvPr/>
        </p:nvCxnSpPr>
        <p:spPr>
          <a:xfrm rot="5400000">
            <a:off x="4545136" y="1020110"/>
            <a:ext cx="1368934" cy="30738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Google Shape;1964;p54">
            <a:extLst>
              <a:ext uri="{FF2B5EF4-FFF2-40B4-BE49-F238E27FC236}">
                <a16:creationId xmlns:a16="http://schemas.microsoft.com/office/drawing/2014/main" id="{4A13F32B-FE6C-8653-0EAA-B825C8F020D5}"/>
              </a:ext>
            </a:extLst>
          </p:cNvPr>
          <p:cNvSpPr txBox="1">
            <a:spLocks/>
          </p:cNvSpPr>
          <p:nvPr/>
        </p:nvSpPr>
        <p:spPr>
          <a:xfrm>
            <a:off x="7846189" y="1251280"/>
            <a:ext cx="1069427"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SARIMA</a:t>
            </a:r>
          </a:p>
        </p:txBody>
      </p:sp>
      <p:sp>
        <p:nvSpPr>
          <p:cNvPr id="80" name="Google Shape;1964;p54">
            <a:extLst>
              <a:ext uri="{FF2B5EF4-FFF2-40B4-BE49-F238E27FC236}">
                <a16:creationId xmlns:a16="http://schemas.microsoft.com/office/drawing/2014/main" id="{7F4F1ED5-14B7-6F06-F3E3-F950659BD902}"/>
              </a:ext>
            </a:extLst>
          </p:cNvPr>
          <p:cNvSpPr txBox="1">
            <a:spLocks/>
          </p:cNvSpPr>
          <p:nvPr/>
        </p:nvSpPr>
        <p:spPr>
          <a:xfrm>
            <a:off x="7846188" y="1811892"/>
            <a:ext cx="1069427"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LSTM</a:t>
            </a:r>
          </a:p>
        </p:txBody>
      </p:sp>
      <p:sp>
        <p:nvSpPr>
          <p:cNvPr id="81" name="Google Shape;1964;p54">
            <a:extLst>
              <a:ext uri="{FF2B5EF4-FFF2-40B4-BE49-F238E27FC236}">
                <a16:creationId xmlns:a16="http://schemas.microsoft.com/office/drawing/2014/main" id="{60F0624D-C380-D0BA-A7AC-AB82E1BAF605}"/>
              </a:ext>
            </a:extLst>
          </p:cNvPr>
          <p:cNvSpPr txBox="1">
            <a:spLocks/>
          </p:cNvSpPr>
          <p:nvPr/>
        </p:nvSpPr>
        <p:spPr>
          <a:xfrm>
            <a:off x="7846188" y="2340880"/>
            <a:ext cx="1069427"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VAR</a:t>
            </a:r>
          </a:p>
        </p:txBody>
      </p:sp>
      <p:sp>
        <p:nvSpPr>
          <p:cNvPr id="5" name="Google Shape;1964;p54">
            <a:extLst>
              <a:ext uri="{FF2B5EF4-FFF2-40B4-BE49-F238E27FC236}">
                <a16:creationId xmlns:a16="http://schemas.microsoft.com/office/drawing/2014/main" id="{B3C3B63E-A0FD-EE61-3099-8F5F62D2DB27}"/>
              </a:ext>
            </a:extLst>
          </p:cNvPr>
          <p:cNvSpPr txBox="1">
            <a:spLocks/>
          </p:cNvSpPr>
          <p:nvPr/>
        </p:nvSpPr>
        <p:spPr>
          <a:xfrm>
            <a:off x="7792487" y="2935134"/>
            <a:ext cx="1141505"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dirty="0"/>
              <a:t>PROPHET</a:t>
            </a:r>
          </a:p>
        </p:txBody>
      </p:sp>
      <p:sp>
        <p:nvSpPr>
          <p:cNvPr id="27" name="Rectangle 26">
            <a:extLst>
              <a:ext uri="{FF2B5EF4-FFF2-40B4-BE49-F238E27FC236}">
                <a16:creationId xmlns:a16="http://schemas.microsoft.com/office/drawing/2014/main" id="{E922DCB0-EC20-EE0B-A67B-D56FC3206F71}"/>
              </a:ext>
            </a:extLst>
          </p:cNvPr>
          <p:cNvSpPr/>
          <p:nvPr/>
        </p:nvSpPr>
        <p:spPr>
          <a:xfrm>
            <a:off x="7916409" y="4145587"/>
            <a:ext cx="893659" cy="54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Evaluation</a:t>
            </a:r>
          </a:p>
        </p:txBody>
      </p:sp>
      <p:cxnSp>
        <p:nvCxnSpPr>
          <p:cNvPr id="30" name="Straight Arrow Connector 29">
            <a:extLst>
              <a:ext uri="{FF2B5EF4-FFF2-40B4-BE49-F238E27FC236}">
                <a16:creationId xmlns:a16="http://schemas.microsoft.com/office/drawing/2014/main" id="{369AF227-DF19-E1FA-D588-4CC76B8F60C9}"/>
              </a:ext>
            </a:extLst>
          </p:cNvPr>
          <p:cNvCxnSpPr>
            <a:stCxn id="22" idx="1"/>
            <a:endCxn id="27" idx="0"/>
          </p:cNvCxnSpPr>
          <p:nvPr/>
        </p:nvCxnSpPr>
        <p:spPr>
          <a:xfrm flipH="1">
            <a:off x="8363239" y="3543919"/>
            <a:ext cx="1" cy="60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09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A3C81-537A-4BEA-E68F-C525E9C51E7A}"/>
              </a:ext>
            </a:extLst>
          </p:cNvPr>
          <p:cNvSpPr>
            <a:spLocks noGrp="1"/>
          </p:cNvSpPr>
          <p:nvPr>
            <p:ph type="body" idx="1"/>
          </p:nvPr>
        </p:nvSpPr>
        <p:spPr>
          <a:xfrm>
            <a:off x="-450031" y="171038"/>
            <a:ext cx="3570900" cy="567000"/>
          </a:xfrm>
        </p:spPr>
        <p:txBody>
          <a:bodyPr/>
          <a:lstStyle/>
          <a:p>
            <a:pPr marL="114300" indent="0">
              <a:buNone/>
            </a:pPr>
            <a:r>
              <a:rPr lang="en-US" dirty="0"/>
              <a:t>PROJECT APPLIANCE REQUIREMENTS</a:t>
            </a:r>
          </a:p>
        </p:txBody>
      </p:sp>
      <p:graphicFrame>
        <p:nvGraphicFramePr>
          <p:cNvPr id="5" name="Google Shape;367;p52">
            <a:extLst>
              <a:ext uri="{FF2B5EF4-FFF2-40B4-BE49-F238E27FC236}">
                <a16:creationId xmlns:a16="http://schemas.microsoft.com/office/drawing/2014/main" id="{B53044F5-F235-9D28-8112-10F50CA9F666}"/>
              </a:ext>
            </a:extLst>
          </p:cNvPr>
          <p:cNvGraphicFramePr/>
          <p:nvPr>
            <p:extLst>
              <p:ext uri="{D42A27DB-BD31-4B8C-83A1-F6EECF244321}">
                <p14:modId xmlns:p14="http://schemas.microsoft.com/office/powerpoint/2010/main" val="1423685573"/>
              </p:ext>
            </p:extLst>
          </p:nvPr>
        </p:nvGraphicFramePr>
        <p:xfrm>
          <a:off x="1269635" y="849871"/>
          <a:ext cx="5545605" cy="3724042"/>
        </p:xfrm>
        <a:graphic>
          <a:graphicData uri="http://schemas.openxmlformats.org/drawingml/2006/table">
            <a:tbl>
              <a:tblPr>
                <a:noFill/>
                <a:tableStyleId>{82635E1C-0BC6-4DC4-986E-476C0F6DB2C4}</a:tableStyleId>
              </a:tblPr>
              <a:tblGrid>
                <a:gridCol w="940556">
                  <a:extLst>
                    <a:ext uri="{9D8B030D-6E8A-4147-A177-3AD203B41FA5}">
                      <a16:colId xmlns:a16="http://schemas.microsoft.com/office/drawing/2014/main" val="20000"/>
                    </a:ext>
                  </a:extLst>
                </a:gridCol>
                <a:gridCol w="1832249">
                  <a:extLst>
                    <a:ext uri="{9D8B030D-6E8A-4147-A177-3AD203B41FA5}">
                      <a16:colId xmlns:a16="http://schemas.microsoft.com/office/drawing/2014/main" val="20001"/>
                    </a:ext>
                  </a:extLst>
                </a:gridCol>
                <a:gridCol w="1386400">
                  <a:extLst>
                    <a:ext uri="{9D8B030D-6E8A-4147-A177-3AD203B41FA5}">
                      <a16:colId xmlns:a16="http://schemas.microsoft.com/office/drawing/2014/main" val="20002"/>
                    </a:ext>
                  </a:extLst>
                </a:gridCol>
                <a:gridCol w="1386400">
                  <a:extLst>
                    <a:ext uri="{9D8B030D-6E8A-4147-A177-3AD203B41FA5}">
                      <a16:colId xmlns:a16="http://schemas.microsoft.com/office/drawing/2014/main" val="613739750"/>
                    </a:ext>
                  </a:extLst>
                </a:gridCol>
              </a:tblGrid>
              <a:tr h="1081677">
                <a:tc>
                  <a:txBody>
                    <a:bodyPr/>
                    <a:lstStyle/>
                    <a:p>
                      <a:pPr marL="0" lvl="0" indent="0" algn="ctr" rtl="0">
                        <a:spcBef>
                          <a:spcPts val="0"/>
                        </a:spcBef>
                        <a:spcAft>
                          <a:spcPts val="0"/>
                        </a:spcAft>
                        <a:buNone/>
                      </a:pP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lt1"/>
                          </a:solidFill>
                          <a:latin typeface="Montserrat ExtraBold"/>
                          <a:ea typeface="Montserrat ExtraBold"/>
                          <a:cs typeface="Montserrat ExtraBold"/>
                          <a:sym typeface="Montserrat ExtraBold"/>
                        </a:rPr>
                        <a:t>HARDWARE REQUIREMENTS</a:t>
                      </a:r>
                    </a:p>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lang="en-US"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63558">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Resource</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Configuration</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Purpose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Cost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437095">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Local Machine</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Chip featuring an 8-core CPU, 8-core GPU, 4 performance cores and 4 efficiency cores 500 GB SSD, 16-core Neural Engine, with 16GB RAM</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Processor required for </a:t>
                      </a:r>
                      <a:r>
                        <a:rPr lang="en-US" sz="900" dirty="0" err="1">
                          <a:solidFill>
                            <a:schemeClr val="lt1"/>
                          </a:solidFill>
                          <a:latin typeface="Montserrat"/>
                          <a:ea typeface="Montserrat"/>
                          <a:cs typeface="Montserrat"/>
                          <a:sym typeface="Montserrat"/>
                        </a:rPr>
                        <a:t>Jupyter</a:t>
                      </a:r>
                      <a:r>
                        <a:rPr lang="en-US" sz="900" dirty="0">
                          <a:solidFill>
                            <a:schemeClr val="lt1"/>
                          </a:solidFill>
                          <a:latin typeface="Montserrat"/>
                          <a:ea typeface="Montserrat"/>
                          <a:cs typeface="Montserrat"/>
                          <a:sym typeface="Montserrat"/>
                        </a:rPr>
                        <a:t> notebooks to run ML/DL models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1200$</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41712">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Google Collab Cloud Server</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Intel(R) Xeon(R) CPU memory - 35 GB, op-mode(s): 32-bit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Company profits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70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A3C81-537A-4BEA-E68F-C525E9C51E7A}"/>
              </a:ext>
            </a:extLst>
          </p:cNvPr>
          <p:cNvSpPr>
            <a:spLocks noGrp="1"/>
          </p:cNvSpPr>
          <p:nvPr>
            <p:ph type="body" idx="1"/>
          </p:nvPr>
        </p:nvSpPr>
        <p:spPr>
          <a:xfrm>
            <a:off x="141720" y="219157"/>
            <a:ext cx="3211080" cy="1252500"/>
          </a:xfrm>
        </p:spPr>
        <p:txBody>
          <a:bodyPr/>
          <a:lstStyle/>
          <a:p>
            <a:pPr marL="114300" indent="0">
              <a:buNone/>
            </a:pPr>
            <a:r>
              <a:rPr lang="en-US" b="1" dirty="0">
                <a:solidFill>
                  <a:schemeClr val="accent4"/>
                </a:solidFill>
              </a:rPr>
              <a:t>PROJECT LIBRARIES AND PACAKAGES REQUIREMENTS</a:t>
            </a:r>
          </a:p>
        </p:txBody>
      </p:sp>
      <p:graphicFrame>
        <p:nvGraphicFramePr>
          <p:cNvPr id="5" name="Google Shape;367;p52">
            <a:extLst>
              <a:ext uri="{FF2B5EF4-FFF2-40B4-BE49-F238E27FC236}">
                <a16:creationId xmlns:a16="http://schemas.microsoft.com/office/drawing/2014/main" id="{B53044F5-F235-9D28-8112-10F50CA9F666}"/>
              </a:ext>
            </a:extLst>
          </p:cNvPr>
          <p:cNvGraphicFramePr/>
          <p:nvPr>
            <p:extLst>
              <p:ext uri="{D42A27DB-BD31-4B8C-83A1-F6EECF244321}">
                <p14:modId xmlns:p14="http://schemas.microsoft.com/office/powerpoint/2010/main" val="110302165"/>
              </p:ext>
            </p:extLst>
          </p:nvPr>
        </p:nvGraphicFramePr>
        <p:xfrm>
          <a:off x="2440145" y="351136"/>
          <a:ext cx="6466582" cy="4573207"/>
        </p:xfrm>
        <a:graphic>
          <a:graphicData uri="http://schemas.openxmlformats.org/drawingml/2006/table">
            <a:tbl>
              <a:tblPr>
                <a:noFill/>
                <a:tableStyleId>{82635E1C-0BC6-4DC4-986E-476C0F6DB2C4}</a:tableStyleId>
              </a:tblPr>
              <a:tblGrid>
                <a:gridCol w="1096757">
                  <a:extLst>
                    <a:ext uri="{9D8B030D-6E8A-4147-A177-3AD203B41FA5}">
                      <a16:colId xmlns:a16="http://schemas.microsoft.com/office/drawing/2014/main" val="20000"/>
                    </a:ext>
                  </a:extLst>
                </a:gridCol>
                <a:gridCol w="2136537">
                  <a:extLst>
                    <a:ext uri="{9D8B030D-6E8A-4147-A177-3AD203B41FA5}">
                      <a16:colId xmlns:a16="http://schemas.microsoft.com/office/drawing/2014/main" val="20001"/>
                    </a:ext>
                  </a:extLst>
                </a:gridCol>
                <a:gridCol w="1616644">
                  <a:extLst>
                    <a:ext uri="{9D8B030D-6E8A-4147-A177-3AD203B41FA5}">
                      <a16:colId xmlns:a16="http://schemas.microsoft.com/office/drawing/2014/main" val="20002"/>
                    </a:ext>
                  </a:extLst>
                </a:gridCol>
                <a:gridCol w="1616644">
                  <a:extLst>
                    <a:ext uri="{9D8B030D-6E8A-4147-A177-3AD203B41FA5}">
                      <a16:colId xmlns:a16="http://schemas.microsoft.com/office/drawing/2014/main" val="613739750"/>
                    </a:ext>
                  </a:extLst>
                </a:gridCol>
              </a:tblGrid>
              <a:tr h="824834">
                <a:tc>
                  <a:txBody>
                    <a:bodyPr/>
                    <a:lstStyle/>
                    <a:p>
                      <a:pPr marL="0" lvl="0" indent="0" algn="ctr" rtl="0">
                        <a:spcBef>
                          <a:spcPts val="0"/>
                        </a:spcBef>
                        <a:spcAft>
                          <a:spcPts val="0"/>
                        </a:spcAft>
                        <a:buNone/>
                      </a:pP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lt1"/>
                          </a:solidFill>
                          <a:latin typeface="Montserrat ExtraBold"/>
                          <a:ea typeface="Montserrat ExtraBold"/>
                          <a:cs typeface="Montserrat ExtraBold"/>
                          <a:sym typeface="Montserrat ExtraBold"/>
                        </a:rPr>
                        <a:t>LIBRARIES AND PACKAGES REQUIREMENTS</a:t>
                      </a:r>
                    </a:p>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lang="en-US"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3567">
                <a:tc>
                  <a:txBody>
                    <a:bodyPr/>
                    <a:lstStyle/>
                    <a:p>
                      <a:pPr marL="0" lvl="0" indent="0" algn="ctr" rtl="0">
                        <a:spcBef>
                          <a:spcPts val="0"/>
                        </a:spcBef>
                        <a:spcAft>
                          <a:spcPts val="0"/>
                        </a:spcAft>
                        <a:buNone/>
                      </a:pP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Library</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Method</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Usage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174351">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Dateutil</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Dateutil.parser</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parser</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Dates from the dataset utilized for mathematical operations and data consumption ought to be parsed.</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1046">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Pandas</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pandas</a:t>
                      </a:r>
                    </a:p>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pandas.plotting</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DataFrame, Series</a:t>
                      </a:r>
                    </a:p>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autocorrelation plot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visualization, manipulation, and time series analysis.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4522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Matplotlib</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a:solidFill>
                          <a:schemeClr val="accent4"/>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Matplotlib.pyplot</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pyplot</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Used for data visualization and plotting</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947422089"/>
                  </a:ext>
                </a:extLst>
              </a:tr>
              <a:tr h="419393">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Seaborn</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Seaborn</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Seaborn</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Used for creating statistical graphs</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114378941"/>
                  </a:ext>
                </a:extLst>
              </a:tr>
              <a:tr h="293567">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Scikit-Learn</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Sklearn.metrics</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Mean_squared_error</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Used for model evaluation process</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16814728"/>
                  </a:ext>
                </a:extLst>
              </a:tr>
            </a:tbl>
          </a:graphicData>
        </a:graphic>
      </p:graphicFrame>
    </p:spTree>
    <p:extLst>
      <p:ext uri="{BB962C8B-B14F-4D97-AF65-F5344CB8AC3E}">
        <p14:creationId xmlns:p14="http://schemas.microsoft.com/office/powerpoint/2010/main" val="345022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FA3C81-537A-4BEA-E68F-C525E9C51E7A}"/>
              </a:ext>
            </a:extLst>
          </p:cNvPr>
          <p:cNvSpPr>
            <a:spLocks noGrp="1"/>
          </p:cNvSpPr>
          <p:nvPr>
            <p:ph type="body" idx="1"/>
          </p:nvPr>
        </p:nvSpPr>
        <p:spPr>
          <a:xfrm>
            <a:off x="-450031" y="171038"/>
            <a:ext cx="3570900" cy="567000"/>
          </a:xfrm>
        </p:spPr>
        <p:txBody>
          <a:bodyPr/>
          <a:lstStyle/>
          <a:p>
            <a:pPr marL="114300" indent="0">
              <a:buNone/>
            </a:pPr>
            <a:r>
              <a:rPr lang="en-US" dirty="0"/>
              <a:t>PROJECT TOOLS AND PLATFORMS REQUIREMENTS</a:t>
            </a:r>
          </a:p>
        </p:txBody>
      </p:sp>
      <p:graphicFrame>
        <p:nvGraphicFramePr>
          <p:cNvPr id="5" name="Google Shape;367;p52">
            <a:extLst>
              <a:ext uri="{FF2B5EF4-FFF2-40B4-BE49-F238E27FC236}">
                <a16:creationId xmlns:a16="http://schemas.microsoft.com/office/drawing/2014/main" id="{B53044F5-F235-9D28-8112-10F50CA9F666}"/>
              </a:ext>
            </a:extLst>
          </p:cNvPr>
          <p:cNvGraphicFramePr/>
          <p:nvPr>
            <p:extLst>
              <p:ext uri="{D42A27DB-BD31-4B8C-83A1-F6EECF244321}">
                <p14:modId xmlns:p14="http://schemas.microsoft.com/office/powerpoint/2010/main" val="258118407"/>
              </p:ext>
            </p:extLst>
          </p:nvPr>
        </p:nvGraphicFramePr>
        <p:xfrm>
          <a:off x="2062334" y="564816"/>
          <a:ext cx="5019332" cy="4407646"/>
        </p:xfrm>
        <a:graphic>
          <a:graphicData uri="http://schemas.openxmlformats.org/drawingml/2006/table">
            <a:tbl>
              <a:tblPr>
                <a:noFill/>
                <a:tableStyleId>{82635E1C-0BC6-4DC4-986E-476C0F6DB2C4}</a:tableStyleId>
              </a:tblPr>
              <a:tblGrid>
                <a:gridCol w="851298">
                  <a:extLst>
                    <a:ext uri="{9D8B030D-6E8A-4147-A177-3AD203B41FA5}">
                      <a16:colId xmlns:a16="http://schemas.microsoft.com/office/drawing/2014/main" val="20000"/>
                    </a:ext>
                  </a:extLst>
                </a:gridCol>
                <a:gridCol w="1658370">
                  <a:extLst>
                    <a:ext uri="{9D8B030D-6E8A-4147-A177-3AD203B41FA5}">
                      <a16:colId xmlns:a16="http://schemas.microsoft.com/office/drawing/2014/main" val="20001"/>
                    </a:ext>
                  </a:extLst>
                </a:gridCol>
                <a:gridCol w="1254832">
                  <a:extLst>
                    <a:ext uri="{9D8B030D-6E8A-4147-A177-3AD203B41FA5}">
                      <a16:colId xmlns:a16="http://schemas.microsoft.com/office/drawing/2014/main" val="20002"/>
                    </a:ext>
                  </a:extLst>
                </a:gridCol>
                <a:gridCol w="1254832">
                  <a:extLst>
                    <a:ext uri="{9D8B030D-6E8A-4147-A177-3AD203B41FA5}">
                      <a16:colId xmlns:a16="http://schemas.microsoft.com/office/drawing/2014/main" val="613739750"/>
                    </a:ext>
                  </a:extLst>
                </a:gridCol>
              </a:tblGrid>
              <a:tr h="804971">
                <a:tc>
                  <a:txBody>
                    <a:bodyPr/>
                    <a:lstStyle/>
                    <a:p>
                      <a:pPr marL="0" lvl="0" indent="0" algn="ctr" rtl="0">
                        <a:spcBef>
                          <a:spcPts val="0"/>
                        </a:spcBef>
                        <a:spcAft>
                          <a:spcPts val="0"/>
                        </a:spcAft>
                        <a:buNone/>
                      </a:pP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TOOLS AND LICENSES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lang="en-US"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40145">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Tools</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Purpose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License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Cost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6162">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Jupyter Notebook</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Code development</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lt1"/>
                          </a:solidFill>
                          <a:latin typeface="Montserrat"/>
                          <a:ea typeface="Montserrat"/>
                          <a:cs typeface="Montserrat"/>
                          <a:sym typeface="Montserrat"/>
                        </a:rPr>
                        <a:t>Proprietary</a:t>
                      </a:r>
                    </a:p>
                    <a:p>
                      <a:pPr marL="0" lvl="0" indent="0" algn="ctr" rtl="0">
                        <a:spcBef>
                          <a:spcPts val="0"/>
                        </a:spcBef>
                        <a:spcAft>
                          <a:spcPts val="0"/>
                        </a:spcAft>
                        <a:buNone/>
                      </a:pP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939226643"/>
                  </a:ext>
                </a:extLst>
              </a:tr>
              <a:tr h="1054496">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GitHub</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Via web version system for oversight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Multiple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8136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Google Docs, slides</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Word processing, spreadsheet, and presentation applications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Proprietary</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8136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ClickUp</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Software for problem monitoring and handling project</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lt1"/>
                          </a:solidFill>
                          <a:latin typeface="Montserrat"/>
                          <a:ea typeface="Montserrat"/>
                          <a:cs typeface="Montserrat"/>
                          <a:sym typeface="Montserrat"/>
                        </a:rPr>
                        <a:t>Proprietary</a:t>
                      </a:r>
                    </a:p>
                    <a:p>
                      <a:pPr marL="0" lvl="0" indent="0" algn="ctr" rtl="0">
                        <a:spcBef>
                          <a:spcPts val="0"/>
                        </a:spcBef>
                        <a:spcAft>
                          <a:spcPts val="0"/>
                        </a:spcAft>
                        <a:buNone/>
                      </a:pP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150$</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3610769890"/>
                  </a:ext>
                </a:extLst>
              </a:tr>
              <a:tr h="544245">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Zoom</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For team meet ups</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Free</a:t>
                      </a:r>
                      <a:endParaRPr sz="900"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338195856"/>
                  </a:ext>
                </a:extLst>
              </a:tr>
            </a:tbl>
          </a:graphicData>
        </a:graphic>
      </p:graphicFrame>
    </p:spTree>
    <p:extLst>
      <p:ext uri="{BB962C8B-B14F-4D97-AF65-F5344CB8AC3E}">
        <p14:creationId xmlns:p14="http://schemas.microsoft.com/office/powerpoint/2010/main" val="210332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DATA COLLECTION</a:t>
            </a:r>
            <a:endParaRPr dirty="0">
              <a:solidFill>
                <a:schemeClr val="accent1"/>
              </a:solidFill>
            </a:endParaRPr>
          </a:p>
        </p:txBody>
      </p:sp>
      <p:sp>
        <p:nvSpPr>
          <p:cNvPr id="215" name="Google Shape;215;p44"/>
          <p:cNvSpPr txBox="1">
            <a:spLocks noGrp="1"/>
          </p:cNvSpPr>
          <p:nvPr>
            <p:ph type="body" idx="1"/>
          </p:nvPr>
        </p:nvSpPr>
        <p:spPr>
          <a:xfrm>
            <a:off x="0" y="1678982"/>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for the project was collected from websites such as Mother Jones and Gun Violence Archive.</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US" dirty="0"/>
              <a:t>The data was downloaded as separate CSV files for each year</a:t>
            </a:r>
          </a:p>
          <a:p>
            <a:pPr marL="457200" lvl="0" indent="-317500" algn="l" rtl="0">
              <a:spcBef>
                <a:spcPts val="0"/>
              </a:spcBef>
              <a:spcAft>
                <a:spcPts val="0"/>
              </a:spcAft>
              <a:buSzPts val="1400"/>
              <a:buChar char="●"/>
            </a:pPr>
            <a:r>
              <a:rPr lang="en-US" dirty="0"/>
              <a:t>The data obtained is accurate and up to date, gathered from various sources such as media, data aggregators, local, state, and federal law enforcement, and other sources on the internet.</a:t>
            </a:r>
            <a:endParaRPr lang="en" dirty="0"/>
          </a:p>
        </p:txBody>
      </p:sp>
      <p:cxnSp>
        <p:nvCxnSpPr>
          <p:cNvPr id="216" name="Google Shape;216;p44"/>
          <p:cNvCxnSpPr>
            <a:cxnSpLocks/>
          </p:cNvCxnSpPr>
          <p:nvPr/>
        </p:nvCxnSpPr>
        <p:spPr>
          <a:xfrm>
            <a:off x="96034" y="445025"/>
            <a:ext cx="315166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1.jpeg">
            <a:extLst>
              <a:ext uri="{FF2B5EF4-FFF2-40B4-BE49-F238E27FC236}">
                <a16:creationId xmlns:a16="http://schemas.microsoft.com/office/drawing/2014/main" id="{EE3A1C94-2C81-4C56-E818-AC47ABB2A0F3}"/>
              </a:ext>
            </a:extLst>
          </p:cNvPr>
          <p:cNvPicPr>
            <a:picLocks noChangeAspect="1"/>
          </p:cNvPicPr>
          <p:nvPr/>
        </p:nvPicPr>
        <p:blipFill rotWithShape="1">
          <a:blip r:embed="rId3" cstate="print"/>
          <a:srcRect l="1294" r="1429" b="1540"/>
          <a:stretch/>
        </p:blipFill>
        <p:spPr>
          <a:xfrm>
            <a:off x="4903832" y="0"/>
            <a:ext cx="4240168" cy="2360887"/>
          </a:xfrm>
          <a:prstGeom prst="rect">
            <a:avLst/>
          </a:prstGeom>
        </p:spPr>
      </p:pic>
      <p:pic>
        <p:nvPicPr>
          <p:cNvPr id="6" name="Picture 5">
            <a:extLst>
              <a:ext uri="{FF2B5EF4-FFF2-40B4-BE49-F238E27FC236}">
                <a16:creationId xmlns:a16="http://schemas.microsoft.com/office/drawing/2014/main" id="{173DC093-9DDC-3852-78DF-826B87BA1BA1}"/>
              </a:ext>
            </a:extLst>
          </p:cNvPr>
          <p:cNvPicPr>
            <a:picLocks noChangeAspect="1"/>
          </p:cNvPicPr>
          <p:nvPr/>
        </p:nvPicPr>
        <p:blipFill>
          <a:blip r:embed="rId4"/>
          <a:stretch>
            <a:fillRect/>
          </a:stretch>
        </p:blipFill>
        <p:spPr>
          <a:xfrm>
            <a:off x="4903832" y="2471245"/>
            <a:ext cx="4240168" cy="2526424"/>
          </a:xfrm>
          <a:prstGeom prst="rect">
            <a:avLst/>
          </a:prstGeom>
        </p:spPr>
      </p:pic>
    </p:spTree>
    <p:extLst>
      <p:ext uri="{BB962C8B-B14F-4D97-AF65-F5344CB8AC3E}">
        <p14:creationId xmlns:p14="http://schemas.microsoft.com/office/powerpoint/2010/main" val="422848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49196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Dataset of 2021</a:t>
            </a:r>
            <a:endParaRPr sz="1600"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1" name="Google Shape;181;p40"/>
          <p:cNvSpPr txBox="1">
            <a:spLocks noGrp="1"/>
          </p:cNvSpPr>
          <p:nvPr>
            <p:ph type="title" idx="2"/>
          </p:nvPr>
        </p:nvSpPr>
        <p:spPr>
          <a:xfrm>
            <a:off x="6100916" y="249656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Dataset of 2022</a:t>
            </a:r>
            <a:endParaRPr sz="1600"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Dataset from 2014 -2020</a:t>
            </a:r>
            <a:endParaRPr sz="1600"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3E262651-12B8-D7B9-5BAC-B9E0832C9C0D}"/>
              </a:ext>
            </a:extLst>
          </p:cNvPr>
          <p:cNvSpPr txBox="1">
            <a:spLocks/>
          </p:cNvSpPr>
          <p:nvPr/>
        </p:nvSpPr>
        <p:spPr>
          <a:xfrm>
            <a:off x="320128" y="1019378"/>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a:solidFill>
                  <a:schemeClr val="accent1"/>
                </a:solidFill>
              </a:rPr>
              <a:t>RAW DATASET SAMPLES</a:t>
            </a:r>
          </a:p>
        </p:txBody>
      </p:sp>
      <p:pic>
        <p:nvPicPr>
          <p:cNvPr id="4" name="Picture 3">
            <a:extLst>
              <a:ext uri="{FF2B5EF4-FFF2-40B4-BE49-F238E27FC236}">
                <a16:creationId xmlns:a16="http://schemas.microsoft.com/office/drawing/2014/main" id="{206057CE-4A9C-C566-FD57-4A6B8A232B2F}"/>
              </a:ext>
            </a:extLst>
          </p:cNvPr>
          <p:cNvPicPr>
            <a:picLocks noChangeAspect="1"/>
          </p:cNvPicPr>
          <p:nvPr/>
        </p:nvPicPr>
        <p:blipFill rotWithShape="1">
          <a:blip r:embed="rId3"/>
          <a:srcRect l="1207" t="1819" b="467"/>
          <a:stretch/>
        </p:blipFill>
        <p:spPr>
          <a:xfrm>
            <a:off x="598799" y="3088158"/>
            <a:ext cx="2787886" cy="1990378"/>
          </a:xfrm>
          <a:prstGeom prst="rect">
            <a:avLst/>
          </a:prstGeom>
        </p:spPr>
      </p:pic>
      <p:pic>
        <p:nvPicPr>
          <p:cNvPr id="6" name="Picture 5">
            <a:extLst>
              <a:ext uri="{FF2B5EF4-FFF2-40B4-BE49-F238E27FC236}">
                <a16:creationId xmlns:a16="http://schemas.microsoft.com/office/drawing/2014/main" id="{2F30AB2B-917A-EE1A-1D33-75C5906AA289}"/>
              </a:ext>
            </a:extLst>
          </p:cNvPr>
          <p:cNvPicPr>
            <a:picLocks noChangeAspect="1"/>
          </p:cNvPicPr>
          <p:nvPr/>
        </p:nvPicPr>
        <p:blipFill rotWithShape="1">
          <a:blip r:embed="rId4"/>
          <a:srcRect t="5977" r="2070"/>
          <a:stretch/>
        </p:blipFill>
        <p:spPr>
          <a:xfrm>
            <a:off x="3496428" y="3088158"/>
            <a:ext cx="2422379" cy="1990378"/>
          </a:xfrm>
          <a:prstGeom prst="rect">
            <a:avLst/>
          </a:prstGeom>
        </p:spPr>
      </p:pic>
      <p:pic>
        <p:nvPicPr>
          <p:cNvPr id="8" name="Picture 7">
            <a:extLst>
              <a:ext uri="{FF2B5EF4-FFF2-40B4-BE49-F238E27FC236}">
                <a16:creationId xmlns:a16="http://schemas.microsoft.com/office/drawing/2014/main" id="{A0384DDA-DE3C-5BBF-86C7-52D38224FD85}"/>
              </a:ext>
            </a:extLst>
          </p:cNvPr>
          <p:cNvPicPr>
            <a:picLocks noChangeAspect="1"/>
          </p:cNvPicPr>
          <p:nvPr/>
        </p:nvPicPr>
        <p:blipFill rotWithShape="1">
          <a:blip r:embed="rId5"/>
          <a:srcRect t="5806" r="3743"/>
          <a:stretch/>
        </p:blipFill>
        <p:spPr>
          <a:xfrm>
            <a:off x="6028550" y="3088158"/>
            <a:ext cx="2734859" cy="19903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5308589" y="127141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200" dirty="0">
                <a:solidFill>
                  <a:schemeClr val="lt1"/>
                </a:solidFill>
              </a:rPr>
              <a:t>The dataset contained 80 duplicate values in the Address column.</a:t>
            </a:r>
          </a:p>
          <a:p>
            <a:pPr marL="457200" lvl="0" indent="-317500" algn="l" rtl="0">
              <a:spcBef>
                <a:spcPts val="0"/>
              </a:spcBef>
              <a:spcAft>
                <a:spcPts val="0"/>
              </a:spcAft>
              <a:buClr>
                <a:schemeClr val="lt1"/>
              </a:buClr>
              <a:buSzPts val="1400"/>
              <a:buChar char="●"/>
            </a:pPr>
            <a:endParaRPr lang="en-US" sz="1200" dirty="0">
              <a:solidFill>
                <a:schemeClr val="lt1"/>
              </a:solidFill>
            </a:endParaRPr>
          </a:p>
          <a:p>
            <a:pPr marL="457200" lvl="0" indent="-317500" algn="l" rtl="0">
              <a:spcBef>
                <a:spcPts val="0"/>
              </a:spcBef>
              <a:spcAft>
                <a:spcPts val="0"/>
              </a:spcAft>
              <a:buClr>
                <a:schemeClr val="lt1"/>
              </a:buClr>
              <a:buSzPts val="1400"/>
              <a:buChar char="●"/>
            </a:pPr>
            <a:endParaRPr lang="en-US" sz="1200" dirty="0">
              <a:solidFill>
                <a:schemeClr val="lt1"/>
              </a:solidFill>
            </a:endParaRPr>
          </a:p>
          <a:p>
            <a:pPr marL="457200" lvl="0" indent="-317500" algn="l" rtl="0">
              <a:spcBef>
                <a:spcPts val="0"/>
              </a:spcBef>
              <a:spcAft>
                <a:spcPts val="0"/>
              </a:spcAft>
              <a:buClr>
                <a:schemeClr val="lt1"/>
              </a:buClr>
              <a:buSzPts val="1400"/>
              <a:buChar char="●"/>
            </a:pPr>
            <a:r>
              <a:rPr lang="en-US" sz="1200" dirty="0">
                <a:solidFill>
                  <a:schemeClr val="lt1"/>
                </a:solidFill>
              </a:rPr>
              <a:t>A box plot was used to visualize outliers in the data.</a:t>
            </a:r>
          </a:p>
          <a:p>
            <a:pPr marL="139700" lvl="0" indent="0" algn="l" rtl="0">
              <a:spcBef>
                <a:spcPts val="0"/>
              </a:spcBef>
              <a:spcAft>
                <a:spcPts val="0"/>
              </a:spcAft>
              <a:buClr>
                <a:schemeClr val="lt1"/>
              </a:buClr>
              <a:buSzPts val="1400"/>
              <a:buNone/>
            </a:pPr>
            <a:endParaRPr lang="en-US" sz="1200" dirty="0">
              <a:solidFill>
                <a:schemeClr val="lt1"/>
              </a:solidFill>
            </a:endParaRPr>
          </a:p>
        </p:txBody>
      </p:sp>
      <p:sp>
        <p:nvSpPr>
          <p:cNvPr id="2091" name="Google Shape;2091;p62"/>
          <p:cNvSpPr txBox="1">
            <a:spLocks noGrp="1"/>
          </p:cNvSpPr>
          <p:nvPr>
            <p:ph type="title"/>
          </p:nvPr>
        </p:nvSpPr>
        <p:spPr>
          <a:xfrm>
            <a:off x="938500" y="445025"/>
            <a:ext cx="4624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PRE-PROCESSING: </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5B42D376-F69B-1064-ABE4-DB843B0AA030}"/>
              </a:ext>
            </a:extLst>
          </p:cNvPr>
          <p:cNvPicPr>
            <a:picLocks noChangeAspect="1"/>
          </p:cNvPicPr>
          <p:nvPr/>
        </p:nvPicPr>
        <p:blipFill rotWithShape="1">
          <a:blip r:embed="rId3"/>
          <a:srcRect r="11051" b="2340"/>
          <a:stretch/>
        </p:blipFill>
        <p:spPr>
          <a:xfrm>
            <a:off x="1026200" y="1386425"/>
            <a:ext cx="2303183" cy="1532771"/>
          </a:xfrm>
          <a:prstGeom prst="rect">
            <a:avLst/>
          </a:prstGeom>
        </p:spPr>
      </p:pic>
      <p:pic>
        <p:nvPicPr>
          <p:cNvPr id="6" name="Picture 5">
            <a:extLst>
              <a:ext uri="{FF2B5EF4-FFF2-40B4-BE49-F238E27FC236}">
                <a16:creationId xmlns:a16="http://schemas.microsoft.com/office/drawing/2014/main" id="{96FC1653-4CB4-B16F-2916-C73115C13E2D}"/>
              </a:ext>
            </a:extLst>
          </p:cNvPr>
          <p:cNvPicPr>
            <a:picLocks noChangeAspect="1"/>
          </p:cNvPicPr>
          <p:nvPr/>
        </p:nvPicPr>
        <p:blipFill rotWithShape="1">
          <a:blip r:embed="rId4"/>
          <a:srcRect t="3335" b="1"/>
          <a:stretch/>
        </p:blipFill>
        <p:spPr>
          <a:xfrm>
            <a:off x="3524056" y="2997316"/>
            <a:ext cx="4984933" cy="1918284"/>
          </a:xfrm>
          <a:prstGeom prst="rect">
            <a:avLst/>
          </a:prstGeom>
        </p:spPr>
      </p:pic>
    </p:spTree>
    <p:extLst>
      <p:ext uri="{BB962C8B-B14F-4D97-AF65-F5344CB8AC3E}">
        <p14:creationId xmlns:p14="http://schemas.microsoft.com/office/powerpoint/2010/main" val="868423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66"/>
          <p:cNvSpPr txBox="1">
            <a:spLocks noGrp="1"/>
          </p:cNvSpPr>
          <p:nvPr>
            <p:ph type="title"/>
          </p:nvPr>
        </p:nvSpPr>
        <p:spPr>
          <a:xfrm>
            <a:off x="2287567" y="68996"/>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INCIDENTS THAT TOOK PLACE IN LAS VEGAS &amp; ORLANDO</a:t>
            </a:r>
            <a:endParaRPr dirty="0"/>
          </a:p>
        </p:txBody>
      </p:sp>
      <p:sp>
        <p:nvSpPr>
          <p:cNvPr id="2142" name="Google Shape;2142;p66"/>
          <p:cNvSpPr txBox="1">
            <a:spLocks noGrp="1"/>
          </p:cNvSpPr>
          <p:nvPr>
            <p:ph type="subTitle" idx="1"/>
          </p:nvPr>
        </p:nvSpPr>
        <p:spPr>
          <a:xfrm>
            <a:off x="5580226" y="1708676"/>
            <a:ext cx="3321319" cy="20484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B</a:t>
            </a:r>
            <a:r>
              <a:rPr lang="en-US" sz="1800" dirty="0"/>
              <a:t>ar chart were created to identify which city, had the highest number injured and killed.</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Figure  depicts the top 5 cities.</a:t>
            </a:r>
            <a:endParaRPr dirty="0"/>
          </a:p>
        </p:txBody>
      </p:sp>
      <p:cxnSp>
        <p:nvCxnSpPr>
          <p:cNvPr id="2147" name="Google Shape;2147;p66"/>
          <p:cNvCxnSpPr/>
          <p:nvPr/>
        </p:nvCxnSpPr>
        <p:spPr>
          <a:xfrm>
            <a:off x="2392417" y="908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93F17481-1F73-CDD5-1F51-04F4367592CF}"/>
              </a:ext>
            </a:extLst>
          </p:cNvPr>
          <p:cNvPicPr>
            <a:picLocks noChangeAspect="1"/>
          </p:cNvPicPr>
          <p:nvPr/>
        </p:nvPicPr>
        <p:blipFill rotWithShape="1">
          <a:blip r:embed="rId3"/>
          <a:srcRect l="2308" t="3641" r="4820" b="2585"/>
          <a:stretch/>
        </p:blipFill>
        <p:spPr>
          <a:xfrm>
            <a:off x="35473" y="917243"/>
            <a:ext cx="2392417" cy="1958721"/>
          </a:xfrm>
          <a:prstGeom prst="rect">
            <a:avLst/>
          </a:prstGeom>
        </p:spPr>
      </p:pic>
      <p:pic>
        <p:nvPicPr>
          <p:cNvPr id="7" name="Picture 6">
            <a:extLst>
              <a:ext uri="{FF2B5EF4-FFF2-40B4-BE49-F238E27FC236}">
                <a16:creationId xmlns:a16="http://schemas.microsoft.com/office/drawing/2014/main" id="{C5C7AABF-720F-3E54-62D3-6AA4D60C9AE9}"/>
              </a:ext>
            </a:extLst>
          </p:cNvPr>
          <p:cNvPicPr>
            <a:picLocks noChangeAspect="1"/>
          </p:cNvPicPr>
          <p:nvPr/>
        </p:nvPicPr>
        <p:blipFill rotWithShape="1">
          <a:blip r:embed="rId4"/>
          <a:srcRect l="1668" t="3419" r="4727"/>
          <a:stretch/>
        </p:blipFill>
        <p:spPr>
          <a:xfrm>
            <a:off x="2463363" y="2914965"/>
            <a:ext cx="2466096" cy="2137706"/>
          </a:xfrm>
          <a:prstGeom prst="rect">
            <a:avLst/>
          </a:prstGeom>
        </p:spPr>
      </p:pic>
      <p:pic>
        <p:nvPicPr>
          <p:cNvPr id="9" name="Picture 8">
            <a:extLst>
              <a:ext uri="{FF2B5EF4-FFF2-40B4-BE49-F238E27FC236}">
                <a16:creationId xmlns:a16="http://schemas.microsoft.com/office/drawing/2014/main" id="{0F03BFD1-73C6-F602-4C67-F38C0330FFD0}"/>
              </a:ext>
            </a:extLst>
          </p:cNvPr>
          <p:cNvPicPr>
            <a:picLocks noChangeAspect="1"/>
          </p:cNvPicPr>
          <p:nvPr/>
        </p:nvPicPr>
        <p:blipFill rotWithShape="1">
          <a:blip r:embed="rId5"/>
          <a:srcRect l="4540" t="4040" r="4540" b="3130"/>
          <a:stretch/>
        </p:blipFill>
        <p:spPr>
          <a:xfrm>
            <a:off x="2463363" y="917245"/>
            <a:ext cx="2466096" cy="1958719"/>
          </a:xfrm>
          <a:prstGeom prst="rect">
            <a:avLst/>
          </a:prstGeom>
        </p:spPr>
      </p:pic>
      <p:pic>
        <p:nvPicPr>
          <p:cNvPr id="11" name="Picture 10">
            <a:extLst>
              <a:ext uri="{FF2B5EF4-FFF2-40B4-BE49-F238E27FC236}">
                <a16:creationId xmlns:a16="http://schemas.microsoft.com/office/drawing/2014/main" id="{649E3772-315A-DB54-51E7-EF8BF29D3685}"/>
              </a:ext>
            </a:extLst>
          </p:cNvPr>
          <p:cNvPicPr>
            <a:picLocks noChangeAspect="1"/>
          </p:cNvPicPr>
          <p:nvPr/>
        </p:nvPicPr>
        <p:blipFill rotWithShape="1">
          <a:blip r:embed="rId6"/>
          <a:srcRect l="2096" t="2660" r="4432" b="1734"/>
          <a:stretch/>
        </p:blipFill>
        <p:spPr>
          <a:xfrm>
            <a:off x="35473" y="2914965"/>
            <a:ext cx="2392417" cy="2137706"/>
          </a:xfrm>
          <a:prstGeom prst="rect">
            <a:avLst/>
          </a:prstGeom>
        </p:spPr>
      </p:pic>
    </p:spTree>
    <p:extLst>
      <p:ext uri="{BB962C8B-B14F-4D97-AF65-F5344CB8AC3E}">
        <p14:creationId xmlns:p14="http://schemas.microsoft.com/office/powerpoint/2010/main" val="270616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905907" y="703481"/>
            <a:ext cx="4968647"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OBJECTIVE</a:t>
            </a:r>
            <a:endParaRPr dirty="0"/>
          </a:p>
        </p:txBody>
      </p:sp>
      <p:sp>
        <p:nvSpPr>
          <p:cNvPr id="195" name="Google Shape;195;p41"/>
          <p:cNvSpPr txBox="1">
            <a:spLocks noGrp="1"/>
          </p:cNvSpPr>
          <p:nvPr>
            <p:ph type="subTitle" idx="1"/>
          </p:nvPr>
        </p:nvSpPr>
        <p:spPr>
          <a:xfrm>
            <a:off x="4783035" y="1767042"/>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main goal is to examine the historical patterns, trends, and seasonality of mass shootings in order to create prediction models for predicting upcoming events.</a:t>
            </a:r>
            <a:endParaRPr dirty="0"/>
          </a:p>
        </p:txBody>
      </p:sp>
    </p:spTree>
    <p:extLst>
      <p:ext uri="{BB962C8B-B14F-4D97-AF65-F5344CB8AC3E}">
        <p14:creationId xmlns:p14="http://schemas.microsoft.com/office/powerpoint/2010/main" val="377487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5308589" y="127141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sz="1200" dirty="0">
                <a:solidFill>
                  <a:schemeClr val="lt1"/>
                </a:solidFill>
              </a:rPr>
              <a:t>Data wrangling involves cleaning and preparing the data by removing unnecessary columns,</a:t>
            </a:r>
          </a:p>
          <a:p>
            <a:pPr marL="457200" lvl="0" indent="-317500" algn="l" rtl="0">
              <a:spcBef>
                <a:spcPts val="0"/>
              </a:spcBef>
              <a:spcAft>
                <a:spcPts val="0"/>
              </a:spcAft>
              <a:buClr>
                <a:schemeClr val="lt1"/>
              </a:buClr>
              <a:buSzPts val="1400"/>
              <a:buChar char="●"/>
            </a:pPr>
            <a:endParaRPr lang="en-US" sz="1200" dirty="0"/>
          </a:p>
          <a:p>
            <a:pPr marL="457200" lvl="0" indent="-317500" algn="l" rtl="0">
              <a:spcBef>
                <a:spcPts val="0"/>
              </a:spcBef>
              <a:spcAft>
                <a:spcPts val="0"/>
              </a:spcAft>
              <a:buClr>
                <a:schemeClr val="lt1"/>
              </a:buClr>
              <a:buSzPts val="1400"/>
              <a:buChar char="●"/>
            </a:pPr>
            <a:r>
              <a:rPr lang="en-US" sz="1200" dirty="0">
                <a:solidFill>
                  <a:schemeClr val="lt1"/>
                </a:solidFill>
              </a:rPr>
              <a:t>Addressing missing values</a:t>
            </a:r>
            <a:r>
              <a:rPr lang="en-US" sz="1200" dirty="0"/>
              <a:t> </a:t>
            </a:r>
            <a:r>
              <a:rPr lang="en-US" sz="1200" dirty="0">
                <a:solidFill>
                  <a:schemeClr val="lt1"/>
                </a:solidFill>
              </a:rPr>
              <a:t>and formatting it appropriately for analysis.</a:t>
            </a:r>
          </a:p>
          <a:p>
            <a:pPr marL="457200" lvl="0" indent="-317500" algn="l" rtl="0">
              <a:spcBef>
                <a:spcPts val="0"/>
              </a:spcBef>
              <a:spcAft>
                <a:spcPts val="0"/>
              </a:spcAft>
              <a:buClr>
                <a:schemeClr val="lt1"/>
              </a:buClr>
              <a:buSzPts val="1400"/>
              <a:buChar char="●"/>
            </a:pPr>
            <a:endParaRPr lang="en-US" sz="1200" dirty="0">
              <a:solidFill>
                <a:schemeClr val="lt1"/>
              </a:solidFill>
            </a:endParaRPr>
          </a:p>
          <a:p>
            <a:pPr marL="457200" lvl="0" indent="-317500" algn="l" rtl="0">
              <a:spcBef>
                <a:spcPts val="0"/>
              </a:spcBef>
              <a:spcAft>
                <a:spcPts val="0"/>
              </a:spcAft>
              <a:buClr>
                <a:schemeClr val="lt1"/>
              </a:buClr>
              <a:buSzPts val="1400"/>
              <a:buChar char="●"/>
            </a:pPr>
            <a:r>
              <a:rPr lang="en-US" sz="1200" dirty="0">
                <a:solidFill>
                  <a:schemeClr val="lt1"/>
                </a:solidFill>
              </a:rPr>
              <a:t>This process also includes detecting and removing outliers that may affect the model's accuracy</a:t>
            </a:r>
          </a:p>
          <a:p>
            <a:pPr marL="139700" lvl="0" indent="0" algn="l" rtl="0">
              <a:spcBef>
                <a:spcPts val="0"/>
              </a:spcBef>
              <a:spcAft>
                <a:spcPts val="0"/>
              </a:spcAft>
              <a:buClr>
                <a:schemeClr val="lt1"/>
              </a:buClr>
              <a:buSzPts val="1400"/>
              <a:buNone/>
            </a:pPr>
            <a:endParaRPr lang="en-US" sz="1200" dirty="0">
              <a:solidFill>
                <a:schemeClr val="lt1"/>
              </a:solidFill>
            </a:endParaRPr>
          </a:p>
        </p:txBody>
      </p:sp>
      <p:sp>
        <p:nvSpPr>
          <p:cNvPr id="2091" name="Google Shape;2091;p62"/>
          <p:cNvSpPr txBox="1">
            <a:spLocks noGrp="1"/>
          </p:cNvSpPr>
          <p:nvPr>
            <p:ph type="title"/>
          </p:nvPr>
        </p:nvSpPr>
        <p:spPr>
          <a:xfrm>
            <a:off x="938500" y="445025"/>
            <a:ext cx="4125336"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WRANGLING AND VALIDATION</a:t>
            </a:r>
            <a:endParaRPr dirty="0"/>
          </a:p>
        </p:txBody>
      </p:sp>
      <p:cxnSp>
        <p:nvCxnSpPr>
          <p:cNvPr id="2092" name="Google Shape;2092;p62"/>
          <p:cNvCxnSpPr>
            <a:cxnSpLocks/>
          </p:cNvCxnSpPr>
          <p:nvPr/>
        </p:nvCxnSpPr>
        <p:spPr>
          <a:xfrm>
            <a:off x="1026200" y="414022"/>
            <a:ext cx="3968364"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67B59059-7A10-95E9-8B5F-DBF914831D61}"/>
              </a:ext>
            </a:extLst>
          </p:cNvPr>
          <p:cNvPicPr>
            <a:picLocks noChangeAspect="1"/>
          </p:cNvPicPr>
          <p:nvPr/>
        </p:nvPicPr>
        <p:blipFill>
          <a:blip r:embed="rId3"/>
          <a:stretch>
            <a:fillRect/>
          </a:stretch>
        </p:blipFill>
        <p:spPr>
          <a:xfrm>
            <a:off x="595199" y="1333798"/>
            <a:ext cx="4180538" cy="30282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TRANSFORMATION</a:t>
            </a:r>
            <a:endParaRPr dirty="0"/>
          </a:p>
        </p:txBody>
      </p:sp>
      <p:sp>
        <p:nvSpPr>
          <p:cNvPr id="2130" name="Google Shape;2130;p65"/>
          <p:cNvSpPr txBox="1">
            <a:spLocks noGrp="1"/>
          </p:cNvSpPr>
          <p:nvPr>
            <p:ph type="subTitle" idx="1"/>
          </p:nvPr>
        </p:nvSpPr>
        <p:spPr>
          <a:xfrm>
            <a:off x="958684" y="1148382"/>
            <a:ext cx="2830516" cy="2048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dirty="0"/>
              <a:t>Scaling and normalization standardize data for better analysis.</a:t>
            </a:r>
          </a:p>
          <a:p>
            <a:pPr marL="171450" lvl="0" indent="-171450" algn="l" rtl="0">
              <a:spcBef>
                <a:spcPts val="0"/>
              </a:spcBef>
              <a:spcAft>
                <a:spcPts val="0"/>
              </a:spcAft>
              <a:buFont typeface="Arial" panose="020B0604020202020204" pitchFamily="34" charset="0"/>
              <a:buChar char="•"/>
            </a:pPr>
            <a:endParaRPr lang="en-US" sz="1100" dirty="0"/>
          </a:p>
          <a:p>
            <a:pPr marL="171450" lvl="0" indent="-171450" algn="l" rtl="0">
              <a:spcBef>
                <a:spcPts val="0"/>
              </a:spcBef>
              <a:spcAft>
                <a:spcPts val="0"/>
              </a:spcAft>
              <a:buFont typeface="Arial" panose="020B0604020202020204" pitchFamily="34" charset="0"/>
              <a:buChar char="•"/>
            </a:pPr>
            <a:r>
              <a:rPr lang="en-US" sz="1100" dirty="0"/>
              <a:t>Converting into time series data having month, week as index.</a:t>
            </a:r>
          </a:p>
          <a:p>
            <a:pPr marL="0" lvl="0" indent="0" algn="l" rtl="0">
              <a:spcBef>
                <a:spcPts val="0"/>
              </a:spcBef>
              <a:spcAft>
                <a:spcPts val="0"/>
              </a:spcAft>
            </a:pPr>
            <a:r>
              <a:rPr lang="en-US" sz="1100" dirty="0"/>
              <a:t> </a:t>
            </a:r>
          </a:p>
          <a:p>
            <a:pPr marL="171450" lvl="0" indent="-171450" algn="l" rtl="0">
              <a:spcBef>
                <a:spcPts val="0"/>
              </a:spcBef>
              <a:spcAft>
                <a:spcPts val="0"/>
              </a:spcAft>
              <a:buFont typeface="Arial" panose="020B0604020202020204" pitchFamily="34" charset="0"/>
              <a:buChar char="•"/>
            </a:pPr>
            <a:r>
              <a:rPr lang="en-US" sz="1100" dirty="0"/>
              <a:t>Combining features to reduce redundancy in data.</a:t>
            </a:r>
          </a:p>
          <a:p>
            <a:pPr marL="171450" lvl="0" indent="-171450" algn="l" rtl="0">
              <a:spcBef>
                <a:spcPts val="0"/>
              </a:spcBef>
              <a:spcAft>
                <a:spcPts val="0"/>
              </a:spcAft>
              <a:buFont typeface="Arial" panose="020B0604020202020204" pitchFamily="34" charset="0"/>
              <a:buChar char="•"/>
            </a:pPr>
            <a:endParaRPr lang="en-US" sz="1100" dirty="0"/>
          </a:p>
          <a:p>
            <a:pPr marL="171450" lvl="0" indent="-171450" algn="l" rtl="0">
              <a:spcBef>
                <a:spcPts val="0"/>
              </a:spcBef>
              <a:spcAft>
                <a:spcPts val="0"/>
              </a:spcAft>
              <a:buFont typeface="Arial" panose="020B0604020202020204" pitchFamily="34" charset="0"/>
              <a:buChar char="•"/>
            </a:pPr>
            <a:r>
              <a:rPr lang="en-US" sz="1100" dirty="0"/>
              <a:t>Data transformation improves model performance by reducing noise, redundancy, and feature dominance, enhancing algorithm precision and effectiveness.</a:t>
            </a:r>
            <a:endParaRPr sz="1100" dirty="0"/>
          </a:p>
        </p:txBody>
      </p:sp>
      <p:grpSp>
        <p:nvGrpSpPr>
          <p:cNvPr id="2131" name="Google Shape;2131;p65"/>
          <p:cNvGrpSpPr/>
          <p:nvPr/>
        </p:nvGrpSpPr>
        <p:grpSpPr>
          <a:xfrm>
            <a:off x="4861696" y="811924"/>
            <a:ext cx="4211359" cy="3412944"/>
            <a:chOff x="3779900" y="1733725"/>
            <a:chExt cx="1636950" cy="2245975"/>
          </a:xfrm>
        </p:grpSpPr>
        <p:sp>
          <p:nvSpPr>
            <p:cNvPr id="2132" name="Google Shape;2132;p6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3C22D3DE-DCA9-A259-3B1C-2AD51C344D04}"/>
              </a:ext>
            </a:extLst>
          </p:cNvPr>
          <p:cNvPicPr>
            <a:picLocks noChangeAspect="1"/>
          </p:cNvPicPr>
          <p:nvPr/>
        </p:nvPicPr>
        <p:blipFill>
          <a:blip r:embed="rId3"/>
          <a:stretch>
            <a:fillRect/>
          </a:stretch>
        </p:blipFill>
        <p:spPr>
          <a:xfrm>
            <a:off x="5176289" y="1134451"/>
            <a:ext cx="3582209" cy="2826514"/>
          </a:xfrm>
          <a:prstGeom prst="rect">
            <a:avLst/>
          </a:prstGeom>
        </p:spPr>
      </p:pic>
    </p:spTree>
    <p:extLst>
      <p:ext uri="{BB962C8B-B14F-4D97-AF65-F5344CB8AC3E}">
        <p14:creationId xmlns:p14="http://schemas.microsoft.com/office/powerpoint/2010/main" val="2531732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8676" y="4479080"/>
            <a:ext cx="4338336" cy="664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tx1"/>
                </a:solidFill>
              </a:rPr>
              <a:t>EXPLORATORY DATA ANALYSIS</a:t>
            </a:r>
            <a:endParaRPr sz="2000" dirty="0">
              <a:solidFill>
                <a:schemeClr val="tx1"/>
              </a:solidFill>
            </a:endParaRPr>
          </a:p>
        </p:txBody>
      </p:sp>
      <p:sp>
        <p:nvSpPr>
          <p:cNvPr id="208" name="Google Shape;208;p43"/>
          <p:cNvSpPr txBox="1">
            <a:spLocks noGrp="1"/>
          </p:cNvSpPr>
          <p:nvPr>
            <p:ph type="subTitle" idx="1"/>
          </p:nvPr>
        </p:nvSpPr>
        <p:spPr>
          <a:xfrm>
            <a:off x="4713305" y="2707155"/>
            <a:ext cx="4089555" cy="464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bg1"/>
                </a:solidFill>
              </a:rPr>
              <a:t>A density plot was plotted to analyze the density distribution of victims using the seaborn library.</a:t>
            </a:r>
          </a:p>
          <a:p>
            <a:pPr marL="0" lvl="0" indent="0" algn="l" rtl="0">
              <a:spcBef>
                <a:spcPts val="0"/>
              </a:spcBef>
              <a:spcAft>
                <a:spcPts val="0"/>
              </a:spcAft>
            </a:pPr>
            <a:endParaRPr lang="en-US" dirty="0">
              <a:solidFill>
                <a:schemeClr val="bg1"/>
              </a:solidFill>
            </a:endParaRPr>
          </a:p>
          <a:p>
            <a:pPr marL="285750" lvl="0" indent="-285750" algn="l" rtl="0">
              <a:spcBef>
                <a:spcPts val="0"/>
              </a:spcBef>
              <a:spcAft>
                <a:spcPts val="0"/>
              </a:spcAft>
              <a:buFont typeface="Arial" panose="020B0604020202020204" pitchFamily="34" charset="0"/>
              <a:buChar char="•"/>
            </a:pPr>
            <a:r>
              <a:rPr lang="en-US" dirty="0">
                <a:solidFill>
                  <a:schemeClr val="bg1"/>
                </a:solidFill>
              </a:rPr>
              <a:t>The mean of number of victims for all incidents reported are in range between 20 and 30</a:t>
            </a:r>
          </a:p>
          <a:p>
            <a:pPr marL="0" lvl="0" indent="0" algn="l" rtl="0">
              <a:spcBef>
                <a:spcPts val="0"/>
              </a:spcBef>
              <a:spcAft>
                <a:spcPts val="0"/>
              </a:spcAft>
            </a:pPr>
            <a:endParaRPr dirty="0">
              <a:solidFill>
                <a:schemeClr val="bg1"/>
              </a:solidFill>
            </a:endParaRPr>
          </a:p>
        </p:txBody>
      </p:sp>
      <p:cxnSp>
        <p:nvCxnSpPr>
          <p:cNvPr id="209" name="Google Shape;209;p43"/>
          <p:cNvCxnSpPr/>
          <p:nvPr/>
        </p:nvCxnSpPr>
        <p:spPr>
          <a:xfrm>
            <a:off x="98676" y="400272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98ECB66F-CFA7-C66D-55FF-544DC2B2526A}"/>
              </a:ext>
            </a:extLst>
          </p:cNvPr>
          <p:cNvPicPr>
            <a:picLocks noChangeAspect="1"/>
          </p:cNvPicPr>
          <p:nvPr/>
        </p:nvPicPr>
        <p:blipFill>
          <a:blip r:embed="rId3"/>
          <a:stretch>
            <a:fillRect/>
          </a:stretch>
        </p:blipFill>
        <p:spPr>
          <a:xfrm>
            <a:off x="341140" y="1467261"/>
            <a:ext cx="3945506" cy="24797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8676" y="4479080"/>
            <a:ext cx="4338336" cy="664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tx1"/>
                </a:solidFill>
              </a:rPr>
              <a:t>EXPLORATORY DATA ANALYSIS</a:t>
            </a:r>
            <a:endParaRPr sz="2000" dirty="0">
              <a:solidFill>
                <a:schemeClr val="tx1"/>
              </a:solidFill>
            </a:endParaRPr>
          </a:p>
        </p:txBody>
      </p:sp>
      <p:sp>
        <p:nvSpPr>
          <p:cNvPr id="208" name="Google Shape;208;p43"/>
          <p:cNvSpPr txBox="1">
            <a:spLocks noGrp="1"/>
          </p:cNvSpPr>
          <p:nvPr>
            <p:ph type="subTitle" idx="1"/>
          </p:nvPr>
        </p:nvSpPr>
        <p:spPr>
          <a:xfrm>
            <a:off x="3536745" y="4369106"/>
            <a:ext cx="5190395" cy="58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solidFill>
                  <a:schemeClr val="bg1"/>
                </a:solidFill>
              </a:rPr>
              <a:t>Box plot of the Injured, Killed and Victims columns</a:t>
            </a:r>
            <a:endParaRPr dirty="0">
              <a:solidFill>
                <a:schemeClr val="bg1"/>
              </a:solidFill>
            </a:endParaRPr>
          </a:p>
        </p:txBody>
      </p:sp>
      <p:cxnSp>
        <p:nvCxnSpPr>
          <p:cNvPr id="209" name="Google Shape;209;p43"/>
          <p:cNvCxnSpPr/>
          <p:nvPr/>
        </p:nvCxnSpPr>
        <p:spPr>
          <a:xfrm>
            <a:off x="98676" y="400272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6" name="Picture 15">
            <a:extLst>
              <a:ext uri="{FF2B5EF4-FFF2-40B4-BE49-F238E27FC236}">
                <a16:creationId xmlns:a16="http://schemas.microsoft.com/office/drawing/2014/main" id="{81C5E174-A50C-E593-30DA-E2E106FD3799}"/>
              </a:ext>
            </a:extLst>
          </p:cNvPr>
          <p:cNvPicPr>
            <a:picLocks noChangeAspect="1"/>
          </p:cNvPicPr>
          <p:nvPr/>
        </p:nvPicPr>
        <p:blipFill>
          <a:blip r:embed="rId3"/>
          <a:stretch>
            <a:fillRect/>
          </a:stretch>
        </p:blipFill>
        <p:spPr>
          <a:xfrm>
            <a:off x="513116" y="334721"/>
            <a:ext cx="2070510" cy="1711165"/>
          </a:xfrm>
          <a:prstGeom prst="rect">
            <a:avLst/>
          </a:prstGeom>
        </p:spPr>
      </p:pic>
      <p:pic>
        <p:nvPicPr>
          <p:cNvPr id="18" name="Picture 17">
            <a:extLst>
              <a:ext uri="{FF2B5EF4-FFF2-40B4-BE49-F238E27FC236}">
                <a16:creationId xmlns:a16="http://schemas.microsoft.com/office/drawing/2014/main" id="{E48F9909-75DE-84A2-8968-83B59FAC7F81}"/>
              </a:ext>
            </a:extLst>
          </p:cNvPr>
          <p:cNvPicPr>
            <a:picLocks noChangeAspect="1"/>
          </p:cNvPicPr>
          <p:nvPr/>
        </p:nvPicPr>
        <p:blipFill>
          <a:blip r:embed="rId4"/>
          <a:stretch>
            <a:fillRect/>
          </a:stretch>
        </p:blipFill>
        <p:spPr>
          <a:xfrm>
            <a:off x="513116" y="2321809"/>
            <a:ext cx="2070510" cy="1711165"/>
          </a:xfrm>
          <a:prstGeom prst="rect">
            <a:avLst/>
          </a:prstGeom>
        </p:spPr>
      </p:pic>
      <p:pic>
        <p:nvPicPr>
          <p:cNvPr id="20" name="Picture 19">
            <a:extLst>
              <a:ext uri="{FF2B5EF4-FFF2-40B4-BE49-F238E27FC236}">
                <a16:creationId xmlns:a16="http://schemas.microsoft.com/office/drawing/2014/main" id="{2C94DA9E-7FDE-572D-F77B-324BA55EB406}"/>
              </a:ext>
            </a:extLst>
          </p:cNvPr>
          <p:cNvPicPr>
            <a:picLocks noChangeAspect="1"/>
          </p:cNvPicPr>
          <p:nvPr/>
        </p:nvPicPr>
        <p:blipFill>
          <a:blip r:embed="rId5"/>
          <a:stretch>
            <a:fillRect/>
          </a:stretch>
        </p:blipFill>
        <p:spPr>
          <a:xfrm>
            <a:off x="3523185" y="315712"/>
            <a:ext cx="1949082" cy="1711165"/>
          </a:xfrm>
          <a:prstGeom prst="rect">
            <a:avLst/>
          </a:prstGeom>
        </p:spPr>
      </p:pic>
      <p:pic>
        <p:nvPicPr>
          <p:cNvPr id="22" name="Picture 21">
            <a:extLst>
              <a:ext uri="{FF2B5EF4-FFF2-40B4-BE49-F238E27FC236}">
                <a16:creationId xmlns:a16="http://schemas.microsoft.com/office/drawing/2014/main" id="{AAA90692-A850-C855-8234-75B0F9C99459}"/>
              </a:ext>
            </a:extLst>
          </p:cNvPr>
          <p:cNvPicPr>
            <a:picLocks noChangeAspect="1"/>
          </p:cNvPicPr>
          <p:nvPr/>
        </p:nvPicPr>
        <p:blipFill>
          <a:blip r:embed="rId6"/>
          <a:stretch>
            <a:fillRect/>
          </a:stretch>
        </p:blipFill>
        <p:spPr>
          <a:xfrm>
            <a:off x="3536745" y="2397703"/>
            <a:ext cx="2070510" cy="1635271"/>
          </a:xfrm>
          <a:prstGeom prst="rect">
            <a:avLst/>
          </a:prstGeom>
        </p:spPr>
      </p:pic>
      <p:pic>
        <p:nvPicPr>
          <p:cNvPr id="24" name="Picture 23">
            <a:extLst>
              <a:ext uri="{FF2B5EF4-FFF2-40B4-BE49-F238E27FC236}">
                <a16:creationId xmlns:a16="http://schemas.microsoft.com/office/drawing/2014/main" id="{73810102-8809-CB5B-2288-6554B65E5E14}"/>
              </a:ext>
            </a:extLst>
          </p:cNvPr>
          <p:cNvPicPr>
            <a:picLocks noChangeAspect="1"/>
          </p:cNvPicPr>
          <p:nvPr/>
        </p:nvPicPr>
        <p:blipFill>
          <a:blip r:embed="rId7"/>
          <a:stretch>
            <a:fillRect/>
          </a:stretch>
        </p:blipFill>
        <p:spPr>
          <a:xfrm>
            <a:off x="6054903" y="334721"/>
            <a:ext cx="2070510" cy="1666508"/>
          </a:xfrm>
          <a:prstGeom prst="rect">
            <a:avLst/>
          </a:prstGeom>
        </p:spPr>
      </p:pic>
      <p:pic>
        <p:nvPicPr>
          <p:cNvPr id="26" name="Picture 25">
            <a:extLst>
              <a:ext uri="{FF2B5EF4-FFF2-40B4-BE49-F238E27FC236}">
                <a16:creationId xmlns:a16="http://schemas.microsoft.com/office/drawing/2014/main" id="{AE442089-901D-E608-9221-7E7F9D590C3A}"/>
              </a:ext>
            </a:extLst>
          </p:cNvPr>
          <p:cNvPicPr>
            <a:picLocks noChangeAspect="1"/>
          </p:cNvPicPr>
          <p:nvPr/>
        </p:nvPicPr>
        <p:blipFill>
          <a:blip r:embed="rId8"/>
          <a:stretch>
            <a:fillRect/>
          </a:stretch>
        </p:blipFill>
        <p:spPr>
          <a:xfrm>
            <a:off x="6054903" y="2397703"/>
            <a:ext cx="2070510" cy="1653073"/>
          </a:xfrm>
          <a:prstGeom prst="rect">
            <a:avLst/>
          </a:prstGeom>
        </p:spPr>
      </p:pic>
    </p:spTree>
    <p:extLst>
      <p:ext uri="{BB962C8B-B14F-4D97-AF65-F5344CB8AC3E}">
        <p14:creationId xmlns:p14="http://schemas.microsoft.com/office/powerpoint/2010/main" val="1377723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135091" y="4170460"/>
            <a:ext cx="4338336" cy="664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solidFill>
                  <a:schemeClr val="tx1"/>
                </a:solidFill>
              </a:rPr>
              <a:t>SEASONALITY CHECK</a:t>
            </a:r>
          </a:p>
        </p:txBody>
      </p:sp>
      <p:sp>
        <p:nvSpPr>
          <p:cNvPr id="208" name="Google Shape;208;p43"/>
          <p:cNvSpPr txBox="1">
            <a:spLocks noGrp="1"/>
          </p:cNvSpPr>
          <p:nvPr>
            <p:ph type="subTitle" idx="1"/>
          </p:nvPr>
        </p:nvSpPr>
        <p:spPr>
          <a:xfrm>
            <a:off x="98677" y="2746168"/>
            <a:ext cx="2605052" cy="58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000" dirty="0">
                <a:solidFill>
                  <a:schemeClr val="bg1"/>
                </a:solidFill>
              </a:rPr>
              <a:t>Autocorrelation and partial autocorrelation of the Injured column</a:t>
            </a:r>
          </a:p>
        </p:txBody>
      </p:sp>
      <p:cxnSp>
        <p:nvCxnSpPr>
          <p:cNvPr id="209" name="Google Shape;209;p43"/>
          <p:cNvCxnSpPr/>
          <p:nvPr/>
        </p:nvCxnSpPr>
        <p:spPr>
          <a:xfrm>
            <a:off x="98676" y="400272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BC26310D-8F6B-132C-4B39-177F8913824B}"/>
              </a:ext>
            </a:extLst>
          </p:cNvPr>
          <p:cNvPicPr>
            <a:picLocks noChangeAspect="1"/>
          </p:cNvPicPr>
          <p:nvPr/>
        </p:nvPicPr>
        <p:blipFill>
          <a:blip r:embed="rId3"/>
          <a:stretch>
            <a:fillRect/>
          </a:stretch>
        </p:blipFill>
        <p:spPr>
          <a:xfrm>
            <a:off x="98676" y="364546"/>
            <a:ext cx="2861610" cy="2430870"/>
          </a:xfrm>
          <a:prstGeom prst="rect">
            <a:avLst/>
          </a:prstGeom>
        </p:spPr>
      </p:pic>
      <p:pic>
        <p:nvPicPr>
          <p:cNvPr id="5" name="Picture 4">
            <a:extLst>
              <a:ext uri="{FF2B5EF4-FFF2-40B4-BE49-F238E27FC236}">
                <a16:creationId xmlns:a16="http://schemas.microsoft.com/office/drawing/2014/main" id="{4C63A235-955F-2F3A-CCF8-C8D73A4331A9}"/>
              </a:ext>
            </a:extLst>
          </p:cNvPr>
          <p:cNvPicPr>
            <a:picLocks noChangeAspect="1"/>
          </p:cNvPicPr>
          <p:nvPr/>
        </p:nvPicPr>
        <p:blipFill>
          <a:blip r:embed="rId4"/>
          <a:stretch>
            <a:fillRect/>
          </a:stretch>
        </p:blipFill>
        <p:spPr>
          <a:xfrm>
            <a:off x="3156687" y="364546"/>
            <a:ext cx="2830625" cy="2430870"/>
          </a:xfrm>
          <a:prstGeom prst="rect">
            <a:avLst/>
          </a:prstGeom>
        </p:spPr>
      </p:pic>
      <p:pic>
        <p:nvPicPr>
          <p:cNvPr id="7" name="Picture 6">
            <a:extLst>
              <a:ext uri="{FF2B5EF4-FFF2-40B4-BE49-F238E27FC236}">
                <a16:creationId xmlns:a16="http://schemas.microsoft.com/office/drawing/2014/main" id="{FFBA5A7A-40D2-CB70-3F13-25769D491526}"/>
              </a:ext>
            </a:extLst>
          </p:cNvPr>
          <p:cNvPicPr>
            <a:picLocks noChangeAspect="1"/>
          </p:cNvPicPr>
          <p:nvPr/>
        </p:nvPicPr>
        <p:blipFill>
          <a:blip r:embed="rId5"/>
          <a:stretch>
            <a:fillRect/>
          </a:stretch>
        </p:blipFill>
        <p:spPr>
          <a:xfrm>
            <a:off x="6229658" y="364546"/>
            <a:ext cx="2815665" cy="2430870"/>
          </a:xfrm>
          <a:prstGeom prst="rect">
            <a:avLst/>
          </a:prstGeom>
        </p:spPr>
      </p:pic>
      <p:sp>
        <p:nvSpPr>
          <p:cNvPr id="8" name="Google Shape;208;p43">
            <a:extLst>
              <a:ext uri="{FF2B5EF4-FFF2-40B4-BE49-F238E27FC236}">
                <a16:creationId xmlns:a16="http://schemas.microsoft.com/office/drawing/2014/main" id="{4688B664-AE78-FC9E-EC20-39D9680791BC}"/>
              </a:ext>
            </a:extLst>
          </p:cNvPr>
          <p:cNvSpPr txBox="1">
            <a:spLocks/>
          </p:cNvSpPr>
          <p:nvPr/>
        </p:nvSpPr>
        <p:spPr>
          <a:xfrm>
            <a:off x="3202632" y="2795416"/>
            <a:ext cx="2605052" cy="58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buFont typeface="Arial" panose="020B0604020202020204" pitchFamily="34" charset="0"/>
              <a:buChar char="•"/>
            </a:pPr>
            <a:r>
              <a:rPr lang="en-US" sz="1000" dirty="0">
                <a:solidFill>
                  <a:schemeClr val="bg1"/>
                </a:solidFill>
              </a:rPr>
              <a:t>Autocorrelation and partial autocorrelation of the killed column</a:t>
            </a:r>
          </a:p>
        </p:txBody>
      </p:sp>
      <p:sp>
        <p:nvSpPr>
          <p:cNvPr id="9" name="Google Shape;208;p43">
            <a:extLst>
              <a:ext uri="{FF2B5EF4-FFF2-40B4-BE49-F238E27FC236}">
                <a16:creationId xmlns:a16="http://schemas.microsoft.com/office/drawing/2014/main" id="{214CCA03-0103-B4B6-48D4-CAD4630D9F13}"/>
              </a:ext>
            </a:extLst>
          </p:cNvPr>
          <p:cNvSpPr txBox="1">
            <a:spLocks/>
          </p:cNvSpPr>
          <p:nvPr/>
        </p:nvSpPr>
        <p:spPr>
          <a:xfrm>
            <a:off x="6306587" y="2795416"/>
            <a:ext cx="2605052" cy="58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9pPr>
          </a:lstStyle>
          <a:p>
            <a:pPr marL="285750" indent="-285750">
              <a:buFont typeface="Arial" panose="020B0604020202020204" pitchFamily="34" charset="0"/>
              <a:buChar char="•"/>
            </a:pPr>
            <a:r>
              <a:rPr lang="en-US" sz="1000" dirty="0">
                <a:solidFill>
                  <a:schemeClr val="bg1"/>
                </a:solidFill>
              </a:rPr>
              <a:t>Autocorrelation and partial autocorrelation of the victims column</a:t>
            </a:r>
          </a:p>
        </p:txBody>
      </p:sp>
    </p:spTree>
    <p:extLst>
      <p:ext uri="{BB962C8B-B14F-4D97-AF65-F5344CB8AC3E}">
        <p14:creationId xmlns:p14="http://schemas.microsoft.com/office/powerpoint/2010/main" val="380062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5145105" y="1881743"/>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shapes of the test, train, and validation sets vary, and this can be visualized with a pie chart.</a:t>
            </a:r>
            <a:endParaRPr dirty="0"/>
          </a:p>
        </p:txBody>
      </p:sp>
      <p:sp>
        <p:nvSpPr>
          <p:cNvPr id="2114" name="Google Shape;2114;p64"/>
          <p:cNvSpPr txBox="1">
            <a:spLocks noGrp="1"/>
          </p:cNvSpPr>
          <p:nvPr>
            <p:ph type="title"/>
          </p:nvPr>
        </p:nvSpPr>
        <p:spPr>
          <a:xfrm>
            <a:off x="938499" y="445025"/>
            <a:ext cx="516627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DISTRIBUTION OF TEST, TRAIN, VALIDATION SETS</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16" name="Google Shape;2116;p64"/>
          <p:cNvPicPr preferRelativeResize="0"/>
          <p:nvPr/>
        </p:nvPicPr>
        <p:blipFill rotWithShape="1">
          <a:blip r:embed="rId3">
            <a:alphaModFix/>
          </a:blip>
          <a:srcRect b="15832"/>
          <a:stretch/>
        </p:blipFill>
        <p:spPr>
          <a:xfrm>
            <a:off x="1221395" y="1688835"/>
            <a:ext cx="3320651" cy="2012537"/>
          </a:xfrm>
          <a:prstGeom prst="rect">
            <a:avLst/>
          </a:prstGeom>
          <a:noFill/>
          <a:ln>
            <a:noFill/>
          </a:ln>
        </p:spPr>
      </p:pic>
      <p:grpSp>
        <p:nvGrpSpPr>
          <p:cNvPr id="2117" name="Google Shape;2117;p64"/>
          <p:cNvGrpSpPr/>
          <p:nvPr/>
        </p:nvGrpSpPr>
        <p:grpSpPr>
          <a:xfrm>
            <a:off x="1092354" y="155818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2887D59-C08E-07AA-7AD4-64E3C1E66443}"/>
              </a:ext>
            </a:extLst>
          </p:cNvPr>
          <p:cNvPicPr>
            <a:picLocks noChangeAspect="1"/>
          </p:cNvPicPr>
          <p:nvPr/>
        </p:nvPicPr>
        <p:blipFill>
          <a:blip r:embed="rId4"/>
          <a:stretch>
            <a:fillRect/>
          </a:stretch>
        </p:blipFill>
        <p:spPr>
          <a:xfrm>
            <a:off x="1221395" y="1664272"/>
            <a:ext cx="3328047" cy="2048112"/>
          </a:xfrm>
          <a:prstGeom prst="rect">
            <a:avLst/>
          </a:prstGeom>
        </p:spPr>
      </p:pic>
    </p:spTree>
    <p:extLst>
      <p:ext uri="{BB962C8B-B14F-4D97-AF65-F5344CB8AC3E}">
        <p14:creationId xmlns:p14="http://schemas.microsoft.com/office/powerpoint/2010/main" val="164841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18764" y="363894"/>
            <a:ext cx="677798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TRAIN, TEST, &amp; VALIDATION DATASETS</a:t>
            </a:r>
            <a:endParaRPr sz="2000"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41;p59">
            <a:extLst>
              <a:ext uri="{FF2B5EF4-FFF2-40B4-BE49-F238E27FC236}">
                <a16:creationId xmlns:a16="http://schemas.microsoft.com/office/drawing/2014/main" id="{D04C2812-4DA9-E7F3-2290-4525AF0C8107}"/>
              </a:ext>
            </a:extLst>
          </p:cNvPr>
          <p:cNvSpPr txBox="1">
            <a:spLocks/>
          </p:cNvSpPr>
          <p:nvPr/>
        </p:nvSpPr>
        <p:spPr>
          <a:xfrm>
            <a:off x="-81295" y="2254937"/>
            <a:ext cx="31593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dirty="0">
                <a:solidFill>
                  <a:schemeClr val="bg1"/>
                </a:solidFill>
              </a:rPr>
              <a:t>Train Dataset</a:t>
            </a:r>
          </a:p>
        </p:txBody>
      </p:sp>
      <p:pic>
        <p:nvPicPr>
          <p:cNvPr id="4" name="Picture 3">
            <a:extLst>
              <a:ext uri="{FF2B5EF4-FFF2-40B4-BE49-F238E27FC236}">
                <a16:creationId xmlns:a16="http://schemas.microsoft.com/office/drawing/2014/main" id="{0C4A6620-4BEC-431D-443D-7C22033E036F}"/>
              </a:ext>
            </a:extLst>
          </p:cNvPr>
          <p:cNvPicPr>
            <a:picLocks noChangeAspect="1"/>
          </p:cNvPicPr>
          <p:nvPr/>
        </p:nvPicPr>
        <p:blipFill>
          <a:blip r:embed="rId3"/>
          <a:stretch>
            <a:fillRect/>
          </a:stretch>
        </p:blipFill>
        <p:spPr>
          <a:xfrm>
            <a:off x="195964" y="942219"/>
            <a:ext cx="2604781" cy="1560313"/>
          </a:xfrm>
          <a:prstGeom prst="rect">
            <a:avLst/>
          </a:prstGeom>
        </p:spPr>
      </p:pic>
      <p:pic>
        <p:nvPicPr>
          <p:cNvPr id="6" name="Picture 5">
            <a:extLst>
              <a:ext uri="{FF2B5EF4-FFF2-40B4-BE49-F238E27FC236}">
                <a16:creationId xmlns:a16="http://schemas.microsoft.com/office/drawing/2014/main" id="{8DE2F760-F0D4-37DC-4CB4-0F5E314B3399}"/>
              </a:ext>
            </a:extLst>
          </p:cNvPr>
          <p:cNvPicPr>
            <a:picLocks noChangeAspect="1"/>
          </p:cNvPicPr>
          <p:nvPr/>
        </p:nvPicPr>
        <p:blipFill>
          <a:blip r:embed="rId4"/>
          <a:stretch>
            <a:fillRect/>
          </a:stretch>
        </p:blipFill>
        <p:spPr>
          <a:xfrm>
            <a:off x="3800805" y="920396"/>
            <a:ext cx="2604782" cy="1540857"/>
          </a:xfrm>
          <a:prstGeom prst="rect">
            <a:avLst/>
          </a:prstGeom>
        </p:spPr>
      </p:pic>
      <p:sp>
        <p:nvSpPr>
          <p:cNvPr id="7" name="Google Shape;2041;p59">
            <a:extLst>
              <a:ext uri="{FF2B5EF4-FFF2-40B4-BE49-F238E27FC236}">
                <a16:creationId xmlns:a16="http://schemas.microsoft.com/office/drawing/2014/main" id="{5F8D175B-0EB2-9CE1-EAF7-40AA25CE40CA}"/>
              </a:ext>
            </a:extLst>
          </p:cNvPr>
          <p:cNvSpPr txBox="1">
            <a:spLocks/>
          </p:cNvSpPr>
          <p:nvPr/>
        </p:nvSpPr>
        <p:spPr>
          <a:xfrm>
            <a:off x="3458360" y="2305947"/>
            <a:ext cx="3289671"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dirty="0">
                <a:solidFill>
                  <a:schemeClr val="bg1"/>
                </a:solidFill>
              </a:rPr>
              <a:t>Validation Dataset</a:t>
            </a:r>
          </a:p>
        </p:txBody>
      </p:sp>
      <p:pic>
        <p:nvPicPr>
          <p:cNvPr id="9" name="Picture 8">
            <a:extLst>
              <a:ext uri="{FF2B5EF4-FFF2-40B4-BE49-F238E27FC236}">
                <a16:creationId xmlns:a16="http://schemas.microsoft.com/office/drawing/2014/main" id="{30028C0C-AFAA-51B8-A2E4-F6B6CC5CE277}"/>
              </a:ext>
            </a:extLst>
          </p:cNvPr>
          <p:cNvPicPr>
            <a:picLocks noChangeAspect="1"/>
          </p:cNvPicPr>
          <p:nvPr/>
        </p:nvPicPr>
        <p:blipFill>
          <a:blip r:embed="rId5"/>
          <a:stretch>
            <a:fillRect/>
          </a:stretch>
        </p:blipFill>
        <p:spPr>
          <a:xfrm>
            <a:off x="2226694" y="3080857"/>
            <a:ext cx="2449387" cy="1560313"/>
          </a:xfrm>
          <a:prstGeom prst="rect">
            <a:avLst/>
          </a:prstGeom>
        </p:spPr>
      </p:pic>
      <p:sp>
        <p:nvSpPr>
          <p:cNvPr id="10" name="Google Shape;2041;p59">
            <a:extLst>
              <a:ext uri="{FF2B5EF4-FFF2-40B4-BE49-F238E27FC236}">
                <a16:creationId xmlns:a16="http://schemas.microsoft.com/office/drawing/2014/main" id="{1DB83D61-2948-BB6C-049F-6D40040E7425}"/>
              </a:ext>
            </a:extLst>
          </p:cNvPr>
          <p:cNvSpPr txBox="1">
            <a:spLocks/>
          </p:cNvSpPr>
          <p:nvPr/>
        </p:nvSpPr>
        <p:spPr>
          <a:xfrm>
            <a:off x="1945546" y="4417656"/>
            <a:ext cx="31593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dirty="0">
                <a:solidFill>
                  <a:schemeClr val="bg1"/>
                </a:solidFill>
              </a:rPr>
              <a:t>Test Dataset</a:t>
            </a:r>
          </a:p>
        </p:txBody>
      </p:sp>
    </p:spTree>
    <p:extLst>
      <p:ext uri="{BB962C8B-B14F-4D97-AF65-F5344CB8AC3E}">
        <p14:creationId xmlns:p14="http://schemas.microsoft.com/office/powerpoint/2010/main" val="372639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1018" y="306525"/>
            <a:ext cx="4196964" cy="12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JUSTIFICATION</a:t>
            </a:r>
            <a:endParaRPr dirty="0"/>
          </a:p>
        </p:txBody>
      </p:sp>
      <p:cxnSp>
        <p:nvCxnSpPr>
          <p:cNvPr id="2106" name="Google Shape;2106;p63"/>
          <p:cNvCxnSpPr/>
          <p:nvPr/>
        </p:nvCxnSpPr>
        <p:spPr>
          <a:xfrm>
            <a:off x="91018" y="17156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8" name="Google Shape;367;p52">
            <a:extLst>
              <a:ext uri="{FF2B5EF4-FFF2-40B4-BE49-F238E27FC236}">
                <a16:creationId xmlns:a16="http://schemas.microsoft.com/office/drawing/2014/main" id="{ACB9E735-F59B-A33B-2D30-E0DF640048B8}"/>
              </a:ext>
            </a:extLst>
          </p:cNvPr>
          <p:cNvGraphicFramePr/>
          <p:nvPr>
            <p:extLst>
              <p:ext uri="{D42A27DB-BD31-4B8C-83A1-F6EECF244321}">
                <p14:modId xmlns:p14="http://schemas.microsoft.com/office/powerpoint/2010/main" val="2271500647"/>
              </p:ext>
            </p:extLst>
          </p:nvPr>
        </p:nvGraphicFramePr>
        <p:xfrm>
          <a:off x="293412" y="932775"/>
          <a:ext cx="8557175" cy="4142411"/>
        </p:xfrm>
        <a:graphic>
          <a:graphicData uri="http://schemas.openxmlformats.org/drawingml/2006/table">
            <a:tbl>
              <a:tblPr>
                <a:noFill/>
                <a:tableStyleId>{82635E1C-0BC6-4DC4-986E-476C0F6DB2C4}</a:tableStyleId>
              </a:tblPr>
              <a:tblGrid>
                <a:gridCol w="2483479">
                  <a:extLst>
                    <a:ext uri="{9D8B030D-6E8A-4147-A177-3AD203B41FA5}">
                      <a16:colId xmlns:a16="http://schemas.microsoft.com/office/drawing/2014/main" val="20000"/>
                    </a:ext>
                  </a:extLst>
                </a:gridCol>
                <a:gridCol w="6073696">
                  <a:extLst>
                    <a:ext uri="{9D8B030D-6E8A-4147-A177-3AD203B41FA5}">
                      <a16:colId xmlns:a16="http://schemas.microsoft.com/office/drawing/2014/main" val="20001"/>
                    </a:ext>
                  </a:extLst>
                </a:gridCol>
              </a:tblGrid>
              <a:tr h="804971">
                <a:tc>
                  <a:txBody>
                    <a:bodyPr/>
                    <a:lstStyle/>
                    <a:p>
                      <a:pPr marL="0" lvl="0" indent="0" algn="ctr" rtl="0">
                        <a:spcBef>
                          <a:spcPts val="0"/>
                        </a:spcBef>
                        <a:spcAft>
                          <a:spcPts val="0"/>
                        </a:spcAft>
                        <a:buNone/>
                      </a:pPr>
                      <a:r>
                        <a:rPr lang="en-US" sz="1200" dirty="0">
                          <a:solidFill>
                            <a:schemeClr val="lt1"/>
                          </a:solidFill>
                          <a:latin typeface="Montserrat ExtraBold"/>
                          <a:ea typeface="Montserrat ExtraBold"/>
                          <a:cs typeface="Montserrat ExtraBold"/>
                          <a:sym typeface="Montserrat ExtraBold"/>
                        </a:rPr>
                        <a:t>MODELS</a:t>
                      </a: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MODEL JUSTIFICATION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40145">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SARIMA</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2"/>
                    </a:solidFill>
                  </a:tcPr>
                </a:tc>
                <a:tc>
                  <a:txBody>
                    <a:bodyPr/>
                    <a:lstStyle/>
                    <a:p>
                      <a:pPr marL="0" lvl="0" indent="0" algn="l" rtl="0">
                        <a:spcBef>
                          <a:spcPts val="0"/>
                        </a:spcBef>
                        <a:spcAft>
                          <a:spcPts val="0"/>
                        </a:spcAft>
                        <a:buNone/>
                      </a:pPr>
                      <a:r>
                        <a:rPr lang="en-US" sz="900" dirty="0">
                          <a:solidFill>
                            <a:schemeClr val="lt1"/>
                          </a:solidFill>
                          <a:latin typeface="Montserrat"/>
                          <a:sym typeface="Montserrat"/>
                        </a:rPr>
                        <a:t>SARIMA (Seasonal Autoregressive Integrated Moving Average) models are well-suited for analyzing time series data with seasonal patterns, making them a suitable choice for investigating the occurrence of mass shootings over time. This model considers both the autoregressive and moving average components, as well as seasonal factors, allowing us to capture the cyclic nature of mass shooting incidents.</a:t>
                      </a:r>
                      <a:endParaRPr sz="900" dirty="0">
                        <a:solidFill>
                          <a:schemeClr val="lt1"/>
                        </a:solidFill>
                        <a:latin typeface="Montserrat"/>
                        <a:sym typeface="Montserrat"/>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6162">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VAR</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2"/>
                    </a:solidFill>
                  </a:tcPr>
                </a:tc>
                <a:tc>
                  <a:txBody>
                    <a:bodyPr/>
                    <a:lstStyle/>
                    <a:p>
                      <a:pPr marL="0" lvl="0" indent="0" algn="l" rtl="0">
                        <a:spcBef>
                          <a:spcPts val="0"/>
                        </a:spcBef>
                        <a:spcAft>
                          <a:spcPts val="0"/>
                        </a:spcAft>
                        <a:buNone/>
                      </a:pPr>
                      <a:r>
                        <a:rPr lang="en-US" sz="900" dirty="0">
                          <a:solidFill>
                            <a:schemeClr val="lt1"/>
                          </a:solidFill>
                          <a:latin typeface="Montserrat"/>
                          <a:sym typeface="Montserrat"/>
                        </a:rPr>
                        <a:t>VAR (Vector Autoregression) models are suitable for analyzing multivariate time series data, making them valuable for studying mass shootings, which can be influenced by various interconnected factors. By incorporating multiple variables, such as social and geographical factors, into the analysis, VAR models can capture the complex relationships and interactions between these factors, providing a comprehensive understanding of mass shooting dynamics.</a:t>
                      </a:r>
                      <a:endParaRPr sz="900" dirty="0">
                        <a:solidFill>
                          <a:schemeClr val="lt1"/>
                        </a:solidFill>
                        <a:latin typeface="Montserrat"/>
                        <a:sym typeface="Montserrat"/>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939226643"/>
                  </a:ext>
                </a:extLst>
              </a:tr>
              <a:tr h="461486">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LSTM</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2"/>
                    </a:solidFill>
                  </a:tcPr>
                </a:tc>
                <a:tc>
                  <a:txBody>
                    <a:bodyPr/>
                    <a:lstStyle/>
                    <a:p>
                      <a:pPr marL="0" lvl="0" indent="0" algn="l" rtl="0">
                        <a:spcBef>
                          <a:spcPts val="0"/>
                        </a:spcBef>
                        <a:spcAft>
                          <a:spcPts val="0"/>
                        </a:spcAft>
                        <a:buNone/>
                      </a:pPr>
                      <a:r>
                        <a:rPr lang="en-US" sz="900" dirty="0">
                          <a:solidFill>
                            <a:schemeClr val="lt1"/>
                          </a:solidFill>
                          <a:latin typeface="Montserrat"/>
                          <a:sym typeface="Montserrat"/>
                        </a:rPr>
                        <a:t>LSTM (Long Short-Term Memory) models are a type of recurrent neural network (RNN) that excel at capturing long-term dependencies and complex temporal patterns in time series data. Mass shootings, with their intricate dynamics and varying temporal dependencies, can benefit from the powerful memory and sequential processing capabilities of LSTM models.</a:t>
                      </a: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3291">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PROPHET</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lt2"/>
                    </a:solidFill>
                  </a:tcPr>
                </a:tc>
                <a:tc>
                  <a:txBody>
                    <a:bodyPr/>
                    <a:lstStyle/>
                    <a:p>
                      <a:pPr marL="0" lvl="0" indent="0" algn="l" rtl="0">
                        <a:spcBef>
                          <a:spcPts val="0"/>
                        </a:spcBef>
                        <a:spcAft>
                          <a:spcPts val="0"/>
                        </a:spcAft>
                        <a:buNone/>
                      </a:pPr>
                      <a:r>
                        <a:rPr lang="en-US" sz="900" dirty="0">
                          <a:solidFill>
                            <a:schemeClr val="lt1"/>
                          </a:solidFill>
                          <a:latin typeface="Montserrat"/>
                          <a:sym typeface="Montserrat"/>
                        </a:rPr>
                        <a:t>Prophet is a specialized time series forecasting model developed by Facebook that can handle seasonality, trends, and outliers in the data. This makes it well-suited for analyzing mass shootings, which exhibit distinct seasonal patterns and trends over time. Prophet simplifies the forecasting process by automatically detecting and incorporating multiple components, such as yearly, weekly, and daily seasonality, along with holiday effects. </a:t>
                      </a:r>
                      <a:endParaRPr sz="900" dirty="0">
                        <a:solidFill>
                          <a:schemeClr val="lt1"/>
                        </a:solidFill>
                        <a:latin typeface="Montserrat"/>
                        <a:sym typeface="Montserrat"/>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COMPARISON</a:t>
            </a:r>
            <a:endParaRPr dirty="0"/>
          </a:p>
        </p:txBody>
      </p:sp>
      <p:cxnSp>
        <p:nvCxnSpPr>
          <p:cNvPr id="2181" name="Google Shape;2181;p6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919445" y="168325"/>
            <a:ext cx="2539443" cy="747400"/>
          </a:xfrm>
          <a:prstGeom prst="rect">
            <a:avLst/>
          </a:prstGeom>
          <a:noFill/>
          <a:ln>
            <a:noFill/>
          </a:ln>
        </p:spPr>
      </p:pic>
      <p:pic>
        <p:nvPicPr>
          <p:cNvPr id="2183" name="Google Shape;2183;p69"/>
          <p:cNvPicPr preferRelativeResize="0"/>
          <p:nvPr/>
        </p:nvPicPr>
        <p:blipFill>
          <a:blip r:embed="rId4">
            <a:alphaModFix/>
          </a:blip>
          <a:stretch>
            <a:fillRect/>
          </a:stretch>
        </p:blipFill>
        <p:spPr>
          <a:xfrm rot="10800000">
            <a:off x="6919648" y="0"/>
            <a:ext cx="1976586" cy="747400"/>
          </a:xfrm>
          <a:prstGeom prst="rect">
            <a:avLst/>
          </a:prstGeom>
          <a:noFill/>
          <a:ln>
            <a:noFill/>
          </a:ln>
        </p:spPr>
      </p:pic>
      <p:pic>
        <p:nvPicPr>
          <p:cNvPr id="2184" name="Google Shape;2184;p69"/>
          <p:cNvPicPr preferRelativeResize="0"/>
          <p:nvPr/>
        </p:nvPicPr>
        <p:blipFill>
          <a:blip r:embed="rId5">
            <a:alphaModFix/>
          </a:blip>
          <a:stretch>
            <a:fillRect/>
          </a:stretch>
        </p:blipFill>
        <p:spPr>
          <a:xfrm>
            <a:off x="-842810" y="4587838"/>
            <a:ext cx="2939569" cy="682400"/>
          </a:xfrm>
          <a:prstGeom prst="rect">
            <a:avLst/>
          </a:prstGeom>
          <a:noFill/>
          <a:ln>
            <a:noFill/>
          </a:ln>
        </p:spPr>
      </p:pic>
      <p:pic>
        <p:nvPicPr>
          <p:cNvPr id="2185" name="Google Shape;2185;p69"/>
          <p:cNvPicPr preferRelativeResize="0"/>
          <p:nvPr/>
        </p:nvPicPr>
        <p:blipFill>
          <a:blip r:embed="rId6">
            <a:alphaModFix/>
          </a:blip>
          <a:stretch>
            <a:fillRect/>
          </a:stretch>
        </p:blipFill>
        <p:spPr>
          <a:xfrm>
            <a:off x="7243899" y="4442920"/>
            <a:ext cx="3800201" cy="878198"/>
          </a:xfrm>
          <a:prstGeom prst="rect">
            <a:avLst/>
          </a:prstGeom>
          <a:noFill/>
          <a:ln>
            <a:noFill/>
          </a:ln>
        </p:spPr>
      </p:pic>
      <p:sp>
        <p:nvSpPr>
          <p:cNvPr id="4" name="Rectangle 3">
            <a:extLst>
              <a:ext uri="{FF2B5EF4-FFF2-40B4-BE49-F238E27FC236}">
                <a16:creationId xmlns:a16="http://schemas.microsoft.com/office/drawing/2014/main" id="{329C62D8-5D78-0F1E-D326-86AD12250277}"/>
              </a:ext>
            </a:extLst>
          </p:cNvPr>
          <p:cNvSpPr/>
          <p:nvPr/>
        </p:nvSpPr>
        <p:spPr>
          <a:xfrm>
            <a:off x="729944" y="1104694"/>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10000"/>
                  </a:schemeClr>
                </a:solidFill>
              </a:rPr>
              <a:t>Model Name</a:t>
            </a:r>
          </a:p>
        </p:txBody>
      </p:sp>
      <p:sp>
        <p:nvSpPr>
          <p:cNvPr id="6" name="Rectangle 5">
            <a:extLst>
              <a:ext uri="{FF2B5EF4-FFF2-40B4-BE49-F238E27FC236}">
                <a16:creationId xmlns:a16="http://schemas.microsoft.com/office/drawing/2014/main" id="{ACF45281-7288-218A-90E1-0D0F53BD7312}"/>
              </a:ext>
            </a:extLst>
          </p:cNvPr>
          <p:cNvSpPr/>
          <p:nvPr/>
        </p:nvSpPr>
        <p:spPr>
          <a:xfrm>
            <a:off x="4774065" y="1802691"/>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70.92</a:t>
            </a:r>
          </a:p>
        </p:txBody>
      </p:sp>
      <p:sp>
        <p:nvSpPr>
          <p:cNvPr id="7" name="Rectangle 6">
            <a:extLst>
              <a:ext uri="{FF2B5EF4-FFF2-40B4-BE49-F238E27FC236}">
                <a16:creationId xmlns:a16="http://schemas.microsoft.com/office/drawing/2014/main" id="{2BE976DB-E6AF-C6D3-8D85-B2B5212FCFE2}"/>
              </a:ext>
            </a:extLst>
          </p:cNvPr>
          <p:cNvSpPr/>
          <p:nvPr/>
        </p:nvSpPr>
        <p:spPr>
          <a:xfrm>
            <a:off x="2767239" y="1819712"/>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57.46</a:t>
            </a:r>
          </a:p>
        </p:txBody>
      </p:sp>
      <p:sp>
        <p:nvSpPr>
          <p:cNvPr id="9" name="Rectangle 8">
            <a:extLst>
              <a:ext uri="{FF2B5EF4-FFF2-40B4-BE49-F238E27FC236}">
                <a16:creationId xmlns:a16="http://schemas.microsoft.com/office/drawing/2014/main" id="{129D158B-2571-AAF0-EECB-715CA91B7795}"/>
              </a:ext>
            </a:extLst>
          </p:cNvPr>
          <p:cNvSpPr/>
          <p:nvPr/>
        </p:nvSpPr>
        <p:spPr>
          <a:xfrm>
            <a:off x="4774062" y="1104693"/>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10000"/>
                  </a:schemeClr>
                </a:solidFill>
              </a:rPr>
              <a:t>RMSE</a:t>
            </a:r>
          </a:p>
        </p:txBody>
      </p:sp>
      <p:sp>
        <p:nvSpPr>
          <p:cNvPr id="10" name="Rectangle 9">
            <a:extLst>
              <a:ext uri="{FF2B5EF4-FFF2-40B4-BE49-F238E27FC236}">
                <a16:creationId xmlns:a16="http://schemas.microsoft.com/office/drawing/2014/main" id="{8190262A-A16B-F55B-BD6E-0934AD4D9462}"/>
              </a:ext>
            </a:extLst>
          </p:cNvPr>
          <p:cNvSpPr/>
          <p:nvPr/>
        </p:nvSpPr>
        <p:spPr>
          <a:xfrm>
            <a:off x="2767240" y="1087151"/>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10000"/>
                  </a:schemeClr>
                </a:solidFill>
              </a:rPr>
              <a:t>MAE</a:t>
            </a:r>
          </a:p>
        </p:txBody>
      </p:sp>
      <p:sp>
        <p:nvSpPr>
          <p:cNvPr id="12" name="Rectangle 11">
            <a:extLst>
              <a:ext uri="{FF2B5EF4-FFF2-40B4-BE49-F238E27FC236}">
                <a16:creationId xmlns:a16="http://schemas.microsoft.com/office/drawing/2014/main" id="{289C59D7-63E1-9153-106E-A7CA87CA2357}"/>
              </a:ext>
            </a:extLst>
          </p:cNvPr>
          <p:cNvSpPr/>
          <p:nvPr/>
        </p:nvSpPr>
        <p:spPr>
          <a:xfrm>
            <a:off x="2767241" y="2508380"/>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99.41</a:t>
            </a:r>
          </a:p>
        </p:txBody>
      </p:sp>
      <p:sp>
        <p:nvSpPr>
          <p:cNvPr id="13" name="Rectangle 12">
            <a:extLst>
              <a:ext uri="{FF2B5EF4-FFF2-40B4-BE49-F238E27FC236}">
                <a16:creationId xmlns:a16="http://schemas.microsoft.com/office/drawing/2014/main" id="{9EC659F5-1192-F8E0-8D0E-B6E791C103BE}"/>
              </a:ext>
            </a:extLst>
          </p:cNvPr>
          <p:cNvSpPr/>
          <p:nvPr/>
        </p:nvSpPr>
        <p:spPr>
          <a:xfrm>
            <a:off x="4774062" y="2508380"/>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122.29</a:t>
            </a:r>
          </a:p>
        </p:txBody>
      </p:sp>
      <p:sp>
        <p:nvSpPr>
          <p:cNvPr id="15" name="Rectangle 14">
            <a:extLst>
              <a:ext uri="{FF2B5EF4-FFF2-40B4-BE49-F238E27FC236}">
                <a16:creationId xmlns:a16="http://schemas.microsoft.com/office/drawing/2014/main" id="{5E478635-44A5-2EC6-5199-46056E9249AA}"/>
              </a:ext>
            </a:extLst>
          </p:cNvPr>
          <p:cNvSpPr/>
          <p:nvPr/>
        </p:nvSpPr>
        <p:spPr>
          <a:xfrm>
            <a:off x="2767240" y="3140708"/>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64.86</a:t>
            </a:r>
          </a:p>
        </p:txBody>
      </p:sp>
      <p:sp>
        <p:nvSpPr>
          <p:cNvPr id="16" name="Rectangle 15">
            <a:extLst>
              <a:ext uri="{FF2B5EF4-FFF2-40B4-BE49-F238E27FC236}">
                <a16:creationId xmlns:a16="http://schemas.microsoft.com/office/drawing/2014/main" id="{18752A35-9521-A798-B1DD-26A730E40BCE}"/>
              </a:ext>
            </a:extLst>
          </p:cNvPr>
          <p:cNvSpPr/>
          <p:nvPr/>
        </p:nvSpPr>
        <p:spPr>
          <a:xfrm>
            <a:off x="4774061" y="3124484"/>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86.49</a:t>
            </a:r>
          </a:p>
        </p:txBody>
      </p:sp>
      <p:sp>
        <p:nvSpPr>
          <p:cNvPr id="18" name="Rectangle 17">
            <a:extLst>
              <a:ext uri="{FF2B5EF4-FFF2-40B4-BE49-F238E27FC236}">
                <a16:creationId xmlns:a16="http://schemas.microsoft.com/office/drawing/2014/main" id="{A56ACC38-0A03-8597-BD79-379F539AEE5F}"/>
              </a:ext>
            </a:extLst>
          </p:cNvPr>
          <p:cNvSpPr/>
          <p:nvPr/>
        </p:nvSpPr>
        <p:spPr>
          <a:xfrm>
            <a:off x="2767240" y="3834439"/>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25.36</a:t>
            </a:r>
          </a:p>
        </p:txBody>
      </p:sp>
      <p:sp>
        <p:nvSpPr>
          <p:cNvPr id="19" name="Rectangle 18">
            <a:extLst>
              <a:ext uri="{FF2B5EF4-FFF2-40B4-BE49-F238E27FC236}">
                <a16:creationId xmlns:a16="http://schemas.microsoft.com/office/drawing/2014/main" id="{B5BD37CB-D740-103C-9F03-2A6B494264A5}"/>
              </a:ext>
            </a:extLst>
          </p:cNvPr>
          <p:cNvSpPr/>
          <p:nvPr/>
        </p:nvSpPr>
        <p:spPr>
          <a:xfrm>
            <a:off x="4774063" y="3822482"/>
            <a:ext cx="1274189" cy="48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34.45</a:t>
            </a:r>
          </a:p>
        </p:txBody>
      </p:sp>
      <p:sp>
        <p:nvSpPr>
          <p:cNvPr id="20" name="Rectangle 19">
            <a:extLst>
              <a:ext uri="{FF2B5EF4-FFF2-40B4-BE49-F238E27FC236}">
                <a16:creationId xmlns:a16="http://schemas.microsoft.com/office/drawing/2014/main" id="{88773B45-8522-894C-66B8-1DBDA82A83AF}"/>
              </a:ext>
            </a:extLst>
          </p:cNvPr>
          <p:cNvSpPr/>
          <p:nvPr/>
        </p:nvSpPr>
        <p:spPr>
          <a:xfrm>
            <a:off x="729944" y="1819712"/>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lumMod val="10000"/>
                  </a:schemeClr>
                </a:solidFill>
              </a:rPr>
              <a:t>SARIMA</a:t>
            </a:r>
          </a:p>
        </p:txBody>
      </p:sp>
      <p:sp>
        <p:nvSpPr>
          <p:cNvPr id="21" name="Rectangle 20">
            <a:extLst>
              <a:ext uri="{FF2B5EF4-FFF2-40B4-BE49-F238E27FC236}">
                <a16:creationId xmlns:a16="http://schemas.microsoft.com/office/drawing/2014/main" id="{C7DFEEE2-D1AE-EF57-F725-60F0DE79E48C}"/>
              </a:ext>
            </a:extLst>
          </p:cNvPr>
          <p:cNvSpPr/>
          <p:nvPr/>
        </p:nvSpPr>
        <p:spPr>
          <a:xfrm>
            <a:off x="729943" y="2508380"/>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lumMod val="10000"/>
                  </a:schemeClr>
                </a:solidFill>
              </a:rPr>
              <a:t>VAR</a:t>
            </a:r>
          </a:p>
        </p:txBody>
      </p:sp>
      <p:sp>
        <p:nvSpPr>
          <p:cNvPr id="22" name="Rectangle 21">
            <a:extLst>
              <a:ext uri="{FF2B5EF4-FFF2-40B4-BE49-F238E27FC236}">
                <a16:creationId xmlns:a16="http://schemas.microsoft.com/office/drawing/2014/main" id="{7D200C5D-2415-76C1-9CF0-860E98B82818}"/>
              </a:ext>
            </a:extLst>
          </p:cNvPr>
          <p:cNvSpPr/>
          <p:nvPr/>
        </p:nvSpPr>
        <p:spPr>
          <a:xfrm>
            <a:off x="729942" y="3166962"/>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lumMod val="10000"/>
                  </a:schemeClr>
                </a:solidFill>
              </a:rPr>
              <a:t>Prophet</a:t>
            </a:r>
          </a:p>
        </p:txBody>
      </p:sp>
      <p:sp>
        <p:nvSpPr>
          <p:cNvPr id="23" name="Rectangle 22">
            <a:extLst>
              <a:ext uri="{FF2B5EF4-FFF2-40B4-BE49-F238E27FC236}">
                <a16:creationId xmlns:a16="http://schemas.microsoft.com/office/drawing/2014/main" id="{92654DF8-A4B5-4E9C-3131-CF1FEF6D0F11}"/>
              </a:ext>
            </a:extLst>
          </p:cNvPr>
          <p:cNvSpPr/>
          <p:nvPr/>
        </p:nvSpPr>
        <p:spPr>
          <a:xfrm>
            <a:off x="729941" y="3852207"/>
            <a:ext cx="1274189" cy="4868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lumMod val="10000"/>
                  </a:schemeClr>
                </a:solidFill>
              </a:rPr>
              <a:t>LSTM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p59"/>
          <p:cNvSpPr txBox="1">
            <a:spLocks noGrp="1"/>
          </p:cNvSpPr>
          <p:nvPr>
            <p:ph type="title"/>
          </p:nvPr>
        </p:nvSpPr>
        <p:spPr>
          <a:xfrm>
            <a:off x="4996800" y="661843"/>
            <a:ext cx="31593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tx1"/>
                </a:solidFill>
              </a:rPr>
              <a:t>CONCLUSION &amp; FUTURE SCOPE</a:t>
            </a:r>
            <a:endParaRPr sz="1600" dirty="0">
              <a:solidFill>
                <a:schemeClr val="tx1"/>
              </a:solidFill>
            </a:endParaRPr>
          </a:p>
        </p:txBody>
      </p:sp>
      <p:sp>
        <p:nvSpPr>
          <p:cNvPr id="2042" name="Google Shape;2042;p59"/>
          <p:cNvSpPr txBox="1">
            <a:spLocks noGrp="1"/>
          </p:cNvSpPr>
          <p:nvPr>
            <p:ph type="subTitle" idx="1"/>
          </p:nvPr>
        </p:nvSpPr>
        <p:spPr>
          <a:xfrm>
            <a:off x="4843213" y="1494449"/>
            <a:ext cx="3515885" cy="266191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100" dirty="0">
                <a:solidFill>
                  <a:schemeClr val="bg1"/>
                </a:solidFill>
              </a:rPr>
              <a:t>The study found that mass shootings display a solid seasonal and periodic pattern, with notable peaks in the summer and fall every year.</a:t>
            </a:r>
          </a:p>
          <a:p>
            <a:pPr marL="285750" lvl="0" indent="-285750" algn="l" rtl="0">
              <a:spcBef>
                <a:spcPts val="0"/>
              </a:spcBef>
              <a:spcAft>
                <a:spcPts val="0"/>
              </a:spcAft>
              <a:buFont typeface="Arial" panose="020B0604020202020204" pitchFamily="34" charset="0"/>
              <a:buChar char="•"/>
            </a:pPr>
            <a:endParaRPr lang="en-US" sz="1100" dirty="0">
              <a:solidFill>
                <a:schemeClr val="bg1"/>
              </a:solidFill>
            </a:endParaRPr>
          </a:p>
          <a:p>
            <a:pPr marL="0" lvl="0" indent="0" algn="l" rtl="0">
              <a:spcBef>
                <a:spcPts val="0"/>
              </a:spcBef>
              <a:spcAft>
                <a:spcPts val="0"/>
              </a:spcAft>
            </a:pPr>
            <a:endParaRPr lang="en-US" sz="1100" dirty="0">
              <a:solidFill>
                <a:schemeClr val="bg1"/>
              </a:solidFill>
            </a:endParaRPr>
          </a:p>
          <a:p>
            <a:pPr marL="285750" lvl="0" indent="-285750" algn="l" rtl="0">
              <a:spcBef>
                <a:spcPts val="0"/>
              </a:spcBef>
              <a:spcAft>
                <a:spcPts val="0"/>
              </a:spcAft>
              <a:buFont typeface="Arial" panose="020B0604020202020204" pitchFamily="34" charset="0"/>
              <a:buChar char="•"/>
            </a:pPr>
            <a:r>
              <a:rPr lang="en-US" sz="1100" dirty="0">
                <a:solidFill>
                  <a:schemeClr val="bg1"/>
                </a:solidFill>
              </a:rPr>
              <a:t>A peak after the recent period of low activity during the pandemic</a:t>
            </a:r>
          </a:p>
          <a:p>
            <a:pPr marL="0" lvl="0" indent="0" algn="l" rtl="0">
              <a:spcBef>
                <a:spcPts val="0"/>
              </a:spcBef>
              <a:spcAft>
                <a:spcPts val="0"/>
              </a:spcAft>
            </a:pPr>
            <a:endParaRPr lang="en-US" sz="1100" dirty="0">
              <a:solidFill>
                <a:schemeClr val="bg1"/>
              </a:solidFill>
            </a:endParaRPr>
          </a:p>
          <a:p>
            <a:pPr marL="0" lvl="0" indent="0" algn="l" rtl="0">
              <a:spcBef>
                <a:spcPts val="0"/>
              </a:spcBef>
              <a:spcAft>
                <a:spcPts val="0"/>
              </a:spcAft>
            </a:pPr>
            <a:endParaRPr lang="en-US" sz="1100" dirty="0">
              <a:solidFill>
                <a:schemeClr val="bg1"/>
              </a:solidFill>
            </a:endParaRPr>
          </a:p>
          <a:p>
            <a:pPr marL="285750" lvl="0" indent="-285750" algn="l" rtl="0">
              <a:spcBef>
                <a:spcPts val="0"/>
              </a:spcBef>
              <a:spcAft>
                <a:spcPts val="0"/>
              </a:spcAft>
              <a:buFont typeface="Arial" panose="020B0604020202020204" pitchFamily="34" charset="0"/>
              <a:buChar char="•"/>
            </a:pPr>
            <a:r>
              <a:rPr lang="en-US" sz="1100" dirty="0">
                <a:solidFill>
                  <a:schemeClr val="bg1"/>
                </a:solidFill>
              </a:rPr>
              <a:t>The models provide valuable insights into the phenomenon's temporal patterns and potential drivers, helping law enforcement agencies and crime research institutions to forecast crime rates and assist in resource allocation.</a:t>
            </a:r>
            <a:endParaRPr lang="en-US" sz="1100" dirty="0"/>
          </a:p>
        </p:txBody>
      </p:sp>
      <p:cxnSp>
        <p:nvCxnSpPr>
          <p:cNvPr id="2047" name="Google Shape;2047;p59"/>
          <p:cNvCxnSpPr/>
          <p:nvPr/>
        </p:nvCxnSpPr>
        <p:spPr>
          <a:xfrm>
            <a:off x="8843800" y="392547"/>
            <a:ext cx="0" cy="4358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 name="Google Shape;2016;p58">
            <a:extLst>
              <a:ext uri="{FF2B5EF4-FFF2-40B4-BE49-F238E27FC236}">
                <a16:creationId xmlns:a16="http://schemas.microsoft.com/office/drawing/2014/main" id="{1BE6F579-6997-29DC-475D-5EF45E79C360}"/>
              </a:ext>
            </a:extLst>
          </p:cNvPr>
          <p:cNvCxnSpPr/>
          <p:nvPr/>
        </p:nvCxnSpPr>
        <p:spPr>
          <a:xfrm>
            <a:off x="5111397" y="6618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692410" y="736371"/>
            <a:ext cx="2837400" cy="6194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66" name="Google Shape;266;p48"/>
          <p:cNvSpPr txBox="1">
            <a:spLocks noGrp="1"/>
          </p:cNvSpPr>
          <p:nvPr>
            <p:ph type="body" idx="1"/>
          </p:nvPr>
        </p:nvSpPr>
        <p:spPr>
          <a:xfrm>
            <a:off x="5225150" y="1355778"/>
            <a:ext cx="3872800" cy="1215972"/>
          </a:xfrm>
          <a:prstGeom prst="rect">
            <a:avLst/>
          </a:prstGeom>
        </p:spPr>
        <p:txBody>
          <a:bodyPr spcFirstLastPara="1" wrap="square" lIns="91425" tIns="91425" rIns="91425" bIns="91425" anchor="t" anchorCtr="0">
            <a:noAutofit/>
          </a:bodyPr>
          <a:lstStyle/>
          <a:p>
            <a:pPr marL="285750" indent="-285750">
              <a:spcAft>
                <a:spcPts val="1600"/>
              </a:spcAft>
            </a:pPr>
            <a:r>
              <a:rPr lang="en-US" sz="1400" b="0" i="0" u="none" strike="noStrike" dirty="0">
                <a:solidFill>
                  <a:schemeClr val="bg1"/>
                </a:solidFill>
                <a:effectLst/>
              </a:rPr>
              <a:t>This project aims to predict future mass shootings in the United States using time series forecasting with several machine learning models. The models will analyze past shootings data to forecast the likelihood of future occurrences. </a:t>
            </a:r>
          </a:p>
          <a:p>
            <a:pPr marL="285750" indent="-285750">
              <a:spcAft>
                <a:spcPts val="1600"/>
              </a:spcAft>
            </a:pPr>
            <a:r>
              <a:rPr lang="en-US" sz="1400" b="0" i="0" u="none" strike="noStrike" dirty="0">
                <a:solidFill>
                  <a:schemeClr val="bg1"/>
                </a:solidFill>
                <a:effectLst/>
              </a:rPr>
              <a:t>Ultimately, the goal is to empower communities to create a safe environment for their citizens and reduce the prevalence of mass shootings</a:t>
            </a:r>
            <a:r>
              <a:rPr lang="en-US" b="0" i="0" u="none" strike="noStrike" dirty="0">
                <a:solidFill>
                  <a:schemeClr val="bg1"/>
                </a:solidFill>
                <a:effectLst/>
              </a:rPr>
              <a:t>.</a:t>
            </a:r>
          </a:p>
          <a:p>
            <a:pPr marL="0" indent="0">
              <a:spcAft>
                <a:spcPts val="1600"/>
              </a:spcAft>
              <a:buNone/>
            </a:pPr>
            <a:endParaRPr lang="en-US" b="0" i="0" u="none" strike="noStrike" dirty="0">
              <a:solidFill>
                <a:schemeClr val="bg1"/>
              </a:solidFill>
              <a:effectLst/>
            </a:endParaRPr>
          </a:p>
          <a:p>
            <a:pPr marL="0" lvl="0" indent="0" algn="l" rtl="0">
              <a:spcBef>
                <a:spcPts val="0"/>
              </a:spcBef>
              <a:spcAft>
                <a:spcPts val="1600"/>
              </a:spcAft>
              <a:buNone/>
            </a:pP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Tree>
    <p:extLst>
      <p:ext uri="{BB962C8B-B14F-4D97-AF65-F5344CB8AC3E}">
        <p14:creationId xmlns:p14="http://schemas.microsoft.com/office/powerpoint/2010/main" val="3846993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7" name="Google Shape;1987;p56"/>
          <p:cNvSpPr txBox="1">
            <a:spLocks noGrp="1"/>
          </p:cNvSpPr>
          <p:nvPr>
            <p:ph type="body" idx="1"/>
          </p:nvPr>
        </p:nvSpPr>
        <p:spPr>
          <a:xfrm>
            <a:off x="2661560" y="2127158"/>
            <a:ext cx="35709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Do you have any Questions?</a:t>
            </a:r>
            <a:endParaRPr dirty="0"/>
          </a:p>
        </p:txBody>
      </p:sp>
      <p:cxnSp>
        <p:nvCxnSpPr>
          <p:cNvPr id="1988" name="Google Shape;1988;p56"/>
          <p:cNvCxnSpPr/>
          <p:nvPr/>
        </p:nvCxnSpPr>
        <p:spPr>
          <a:xfrm>
            <a:off x="2996237" y="172888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Google Shape;2159;p68">
            <a:extLst>
              <a:ext uri="{FF2B5EF4-FFF2-40B4-BE49-F238E27FC236}">
                <a16:creationId xmlns:a16="http://schemas.microsoft.com/office/drawing/2014/main" id="{555AFFC9-7704-4009-DA49-28D8F89CC9B0}"/>
              </a:ext>
            </a:extLst>
          </p:cNvPr>
          <p:cNvSpPr txBox="1">
            <a:spLocks noGrp="1"/>
          </p:cNvSpPr>
          <p:nvPr>
            <p:ph type="title"/>
          </p:nvPr>
        </p:nvSpPr>
        <p:spPr>
          <a:xfrm>
            <a:off x="2054212" y="903523"/>
            <a:ext cx="489702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5" name="Google Shape;2163;p68">
            <a:extLst>
              <a:ext uri="{FF2B5EF4-FFF2-40B4-BE49-F238E27FC236}">
                <a16:creationId xmlns:a16="http://schemas.microsoft.com/office/drawing/2014/main" id="{A2F9184D-EFD6-B6E9-ACA5-BCBE7EDA54D2}"/>
              </a:ext>
            </a:extLst>
          </p:cNvPr>
          <p:cNvCxnSpPr/>
          <p:nvPr/>
        </p:nvCxnSpPr>
        <p:spPr>
          <a:xfrm>
            <a:off x="3065510" y="304765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49763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r>
              <a:rPr lang="en-US" dirty="0"/>
              <a:t>PROJECT BACKGROUND</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Mass shootings in the US have become a recurring issue.</a:t>
            </a:r>
          </a:p>
          <a:p>
            <a:pPr marL="457200" lvl="0" indent="-301625" algn="l" rtl="0">
              <a:spcBef>
                <a:spcPts val="0"/>
              </a:spcBef>
              <a:spcAft>
                <a:spcPts val="0"/>
              </a:spcAft>
              <a:buClr>
                <a:schemeClr val="accent1"/>
              </a:buClr>
              <a:buSzPts val="1150"/>
              <a:buFont typeface="Montserrat ExtraBold"/>
              <a:buAutoNum type="arabicPeriod"/>
            </a:pPr>
            <a:endParaRPr lang="en-US" dirty="0"/>
          </a:p>
          <a:p>
            <a:pPr marL="457200" lvl="0" indent="-301625" algn="l" rtl="0">
              <a:spcBef>
                <a:spcPts val="0"/>
              </a:spcBef>
              <a:spcAft>
                <a:spcPts val="0"/>
              </a:spcAft>
              <a:buClr>
                <a:schemeClr val="accent1"/>
              </a:buClr>
              <a:buSzPts val="1150"/>
              <a:buFont typeface="Montserrat ExtraBold"/>
              <a:buAutoNum type="arabicPeriod"/>
            </a:pPr>
            <a:r>
              <a:rPr lang="en" dirty="0"/>
              <a:t>Researchers are using data-driven methods to analyze trends and predict future occurrences. </a:t>
            </a:r>
          </a:p>
          <a:p>
            <a:pPr marL="457200" lvl="0" indent="-301625" algn="l" rtl="0">
              <a:spcBef>
                <a:spcPts val="0"/>
              </a:spcBef>
              <a:spcAft>
                <a:spcPts val="0"/>
              </a:spcAft>
              <a:buClr>
                <a:schemeClr val="accent1"/>
              </a:buClr>
              <a:buSzPts val="1150"/>
              <a:buFont typeface="Montserrat ExtraBold"/>
              <a:buAutoNum type="arabicPeriod"/>
            </a:pPr>
            <a:endParaRPr dirty="0"/>
          </a:p>
          <a:p>
            <a:pPr marL="457200" lvl="0" indent="-301625" algn="l" rtl="0">
              <a:spcBef>
                <a:spcPts val="0"/>
              </a:spcBef>
              <a:spcAft>
                <a:spcPts val="0"/>
              </a:spcAft>
              <a:buClr>
                <a:schemeClr val="accent1"/>
              </a:buClr>
              <a:buSzPts val="1150"/>
              <a:buFont typeface="Montserrat ExtraBold"/>
              <a:buAutoNum type="arabicPeriod"/>
            </a:pPr>
            <a:r>
              <a:rPr lang="en" dirty="0">
                <a:uFill>
                  <a:noFill/>
                </a:uFill>
              </a:rPr>
              <a:t>Time series forecasting helps identify patterns in the data to make predictions based on past observations.</a:t>
            </a:r>
          </a:p>
          <a:p>
            <a:pPr marL="457200" lvl="0" indent="-301625" algn="l" rtl="0">
              <a:spcBef>
                <a:spcPts val="0"/>
              </a:spcBef>
              <a:spcAft>
                <a:spcPts val="0"/>
              </a:spcAft>
              <a:buClr>
                <a:schemeClr val="accent1"/>
              </a:buClr>
              <a:buSzPts val="1150"/>
              <a:buFont typeface="Montserrat ExtraBold"/>
              <a:buAutoNum type="arabicPeriod"/>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a:t>Time series forecasting, which uses a variety of models, aids in the discovery of trends and the development of prediction models. </a:t>
            </a:r>
          </a:p>
          <a:p>
            <a:pPr marL="155575" lvl="0" indent="0" algn="l" rtl="0">
              <a:spcBef>
                <a:spcPts val="0"/>
              </a:spcBef>
              <a:spcAft>
                <a:spcPts val="0"/>
              </a:spcAft>
              <a:buClr>
                <a:schemeClr val="accent1"/>
              </a:buClr>
              <a:buSzPts val="1150"/>
              <a:buNone/>
            </a:pPr>
            <a:endParaRPr lang="en-US" dirty="0"/>
          </a:p>
          <a:p>
            <a:pPr marL="155575" lvl="0" indent="0" algn="l" rtl="0">
              <a:spcBef>
                <a:spcPts val="0"/>
              </a:spcBef>
              <a:spcAft>
                <a:spcPts val="0"/>
              </a:spcAft>
              <a:buClr>
                <a:schemeClr val="accent1"/>
              </a:buClr>
              <a:buSzPts val="1150"/>
              <a:buNone/>
            </a:pPr>
            <a:endParaRPr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r>
              <a:rPr lang="en-US" dirty="0"/>
              <a:t>THE MOTIVATION AND PROBLEM</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The cause for this research project is the increasing frequency and severity of mass shootings, which pose a significant threat to public safety. </a:t>
            </a:r>
          </a:p>
          <a:p>
            <a:pPr marL="457200" lvl="0" indent="-301625" algn="l" rtl="0">
              <a:spcBef>
                <a:spcPts val="0"/>
              </a:spcBef>
              <a:spcAft>
                <a:spcPts val="0"/>
              </a:spcAft>
              <a:buClr>
                <a:schemeClr val="accent1"/>
              </a:buClr>
              <a:buSzPts val="1150"/>
              <a:buFont typeface="Montserrat ExtraBold"/>
              <a:buAutoNum type="arabicPeriod"/>
            </a:pPr>
            <a:endParaRPr lang="en-US" dirty="0">
              <a:uFill>
                <a:noFill/>
              </a:uFill>
            </a:endParaRPr>
          </a:p>
          <a:p>
            <a:pPr marL="457200" lvl="0" indent="-301625" algn="l" rtl="0">
              <a:spcBef>
                <a:spcPts val="0"/>
              </a:spcBef>
              <a:spcAft>
                <a:spcPts val="0"/>
              </a:spcAft>
              <a:buClr>
                <a:schemeClr val="accent1"/>
              </a:buClr>
              <a:buSzPts val="1150"/>
              <a:buFont typeface="Montserrat ExtraBold"/>
              <a:buAutoNum type="arabicPeriod"/>
            </a:pPr>
            <a:r>
              <a:rPr lang="en-US" dirty="0"/>
              <a:t>However, Lack of knowledge regarding the underlying dynamics of these accidents prevents effective proactive and intervention efforts.</a:t>
            </a:r>
          </a:p>
          <a:p>
            <a:pPr marL="457200" lvl="0" indent="-301625" algn="l" rtl="0">
              <a:spcBef>
                <a:spcPts val="0"/>
              </a:spcBef>
              <a:spcAft>
                <a:spcPts val="0"/>
              </a:spcAft>
              <a:buClr>
                <a:schemeClr val="accent1"/>
              </a:buClr>
              <a:buSzPts val="1150"/>
              <a:buFont typeface="Montserrat ExtraBold"/>
              <a:buAutoNum type="arabicPeriod"/>
            </a:pPr>
            <a:endParaRPr lang="en-US" dirty="0"/>
          </a:p>
          <a:p>
            <a:pPr marL="457200" lvl="0" indent="-301625" algn="l" rtl="0">
              <a:spcBef>
                <a:spcPts val="0"/>
              </a:spcBef>
              <a:spcAft>
                <a:spcPts val="0"/>
              </a:spcAft>
              <a:buClr>
                <a:schemeClr val="accent1"/>
              </a:buClr>
              <a:buSzPts val="1150"/>
              <a:buFont typeface="Montserrat ExtraBold"/>
              <a:buAutoNum type="arabicPeriod"/>
            </a:pPr>
            <a:r>
              <a:rPr lang="en-US" dirty="0"/>
              <a:t>The issue being addressed is the lack of thorough analysis and forecasting models to pinpoint temporal trends and likely causes of mass shootings.</a:t>
            </a:r>
          </a:p>
          <a:p>
            <a:pPr marL="457200" lvl="0" indent="-301625" algn="l" rtl="0">
              <a:spcBef>
                <a:spcPts val="0"/>
              </a:spcBef>
              <a:spcAft>
                <a:spcPts val="0"/>
              </a:spcAft>
              <a:buClr>
                <a:schemeClr val="accent1"/>
              </a:buClr>
              <a:buSzPts val="1150"/>
              <a:buFont typeface="Montserrat ExtraBold"/>
              <a:buAutoNum type="arabicPeriod"/>
            </a:pPr>
            <a:endParaRPr lang="en-US" dirty="0"/>
          </a:p>
          <a:p>
            <a:pPr marL="457200" lvl="0" indent="-301625" algn="l" rtl="0">
              <a:spcBef>
                <a:spcPts val="0"/>
              </a:spcBef>
              <a:spcAft>
                <a:spcPts val="0"/>
              </a:spcAft>
              <a:buClr>
                <a:schemeClr val="accent1"/>
              </a:buClr>
              <a:buSzPts val="1150"/>
              <a:buFont typeface="Montserrat ExtraBold"/>
              <a:buAutoNum type="arabicPeriod"/>
            </a:pPr>
            <a:r>
              <a:rPr lang="en-US" dirty="0"/>
              <a:t>Need for improved insights and predictions for informing policy and practice.</a:t>
            </a:r>
          </a:p>
          <a:p>
            <a:pPr marL="155575" indent="0">
              <a:buClr>
                <a:schemeClr val="accent1"/>
              </a:buClr>
              <a:buNone/>
            </a:pPr>
            <a:endParaRPr lang="en-US" dirty="0"/>
          </a:p>
          <a:p>
            <a:pPr marL="155575" lvl="0" indent="0" algn="l" rtl="0">
              <a:spcBef>
                <a:spcPts val="0"/>
              </a:spcBef>
              <a:spcAft>
                <a:spcPts val="0"/>
              </a:spcAft>
              <a:buClr>
                <a:schemeClr val="accent1"/>
              </a:buClr>
              <a:buSzPts val="1150"/>
              <a:buNone/>
            </a:pPr>
            <a:endParaRPr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72962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r>
              <a:rPr lang="en-US" dirty="0"/>
              <a:t>PROJECT DELIVERABLES</a:t>
            </a:r>
            <a:br>
              <a:rPr lang="en-US" dirty="0"/>
            </a:br>
            <a:endParaRPr lang="en-US"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The project deliverables include the concept of the project, data comprehension, extraction of data, work breakdown structure (WBS), data set analysis, fabrication of models, conclusion, and research presentation at the end.</a:t>
            </a:r>
          </a:p>
          <a:p>
            <a:pPr marL="457200" lvl="0" indent="-301625" algn="l" rtl="0">
              <a:spcBef>
                <a:spcPts val="0"/>
              </a:spcBef>
              <a:spcAft>
                <a:spcPts val="0"/>
              </a:spcAft>
              <a:buClr>
                <a:schemeClr val="accent1"/>
              </a:buClr>
              <a:buSzPts val="1150"/>
              <a:buFont typeface="Montserrat ExtraBold"/>
              <a:buAutoNum type="arabicPeriod"/>
            </a:pPr>
            <a:endParaRPr lang="en-US" dirty="0">
              <a:uFill>
                <a:noFill/>
              </a:uFill>
            </a:endParaRPr>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Each deliverable has a specific description and a due date.</a:t>
            </a:r>
          </a:p>
          <a:p>
            <a:pPr marL="457200" lvl="0" indent="-301625" algn="l" rtl="0">
              <a:spcBef>
                <a:spcPts val="0"/>
              </a:spcBef>
              <a:spcAft>
                <a:spcPts val="0"/>
              </a:spcAft>
              <a:buClr>
                <a:schemeClr val="accent1"/>
              </a:buClr>
              <a:buSzPts val="1150"/>
              <a:buFont typeface="Montserrat ExtraBold"/>
              <a:buAutoNum type="arabicPeriod"/>
            </a:pPr>
            <a:endParaRPr lang="en-US" dirty="0">
              <a:uFill>
                <a:noFill/>
              </a:uFill>
            </a:endParaRPr>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A WBS outlines the tasks and responsibilities of team members, and the data set analysis involves preliminary analysis of the data to prepare it for modeling. </a:t>
            </a:r>
          </a:p>
          <a:p>
            <a:pPr marL="457200" lvl="0" indent="-301625" algn="l" rtl="0">
              <a:spcBef>
                <a:spcPts val="0"/>
              </a:spcBef>
              <a:spcAft>
                <a:spcPts val="0"/>
              </a:spcAft>
              <a:buClr>
                <a:schemeClr val="accent1"/>
              </a:buClr>
              <a:buSzPts val="1150"/>
              <a:buFont typeface="Montserrat ExtraBold"/>
              <a:buAutoNum type="arabicPeriod"/>
            </a:pPr>
            <a:endParaRPr lang="en-US" dirty="0">
              <a:uFill>
                <a:noFill/>
              </a:uFill>
            </a:endParaRPr>
          </a:p>
          <a:p>
            <a:pPr marL="457200" lvl="0" indent="-301625" algn="l" rtl="0">
              <a:spcBef>
                <a:spcPts val="0"/>
              </a:spcBef>
              <a:spcAft>
                <a:spcPts val="0"/>
              </a:spcAft>
              <a:buClr>
                <a:schemeClr val="accent1"/>
              </a:buClr>
              <a:buSzPts val="1150"/>
              <a:buFont typeface="Montserrat ExtraBold"/>
              <a:buAutoNum type="arabicPeriod"/>
            </a:pPr>
            <a:r>
              <a:rPr lang="en-US" dirty="0">
                <a:uFill>
                  <a:noFill/>
                </a:uFill>
              </a:rPr>
              <a:t>The fabrication of models includes model construction, training, and evaluation of model metrics, while the conclusion provides insights and potential applications of the project.</a:t>
            </a:r>
          </a:p>
          <a:p>
            <a:pPr marL="457200" lvl="0" indent="-301625" algn="l" rtl="0">
              <a:spcBef>
                <a:spcPts val="0"/>
              </a:spcBef>
              <a:spcAft>
                <a:spcPts val="0"/>
              </a:spcAft>
              <a:buClr>
                <a:schemeClr val="accent1"/>
              </a:buClr>
              <a:buSzPts val="1150"/>
              <a:buFont typeface="Montserrat ExtraBold"/>
              <a:buAutoNum type="arabicPeriod"/>
            </a:pPr>
            <a:endParaRPr lang="en-US" dirty="0">
              <a:uFill>
                <a:noFill/>
              </a:uFill>
            </a:endParaRPr>
          </a:p>
          <a:p>
            <a:pPr marL="457200" lvl="0" indent="-301625" algn="l" rtl="0">
              <a:spcBef>
                <a:spcPts val="0"/>
              </a:spcBef>
              <a:spcAft>
                <a:spcPts val="0"/>
              </a:spcAft>
              <a:buClr>
                <a:schemeClr val="accent1"/>
              </a:buClr>
              <a:buSzPts val="1150"/>
              <a:buFont typeface="Montserrat ExtraBold"/>
              <a:buAutoNum type="arabicPeriod"/>
            </a:pPr>
            <a:r>
              <a:rPr lang="en-US" dirty="0"/>
              <a:t>Finally, the research presentation at the end is a formal presentation of the project report.</a:t>
            </a:r>
          </a:p>
          <a:p>
            <a:pPr marL="155575" lvl="0" indent="0" algn="l" rtl="0">
              <a:spcBef>
                <a:spcPts val="0"/>
              </a:spcBef>
              <a:spcAft>
                <a:spcPts val="0"/>
              </a:spcAft>
              <a:buClr>
                <a:schemeClr val="accent1"/>
              </a:buClr>
              <a:buSzPts val="1150"/>
              <a:buNone/>
            </a:pPr>
            <a:endParaRPr dirty="0"/>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741463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192349"/>
            <a:ext cx="81331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TECHNOLOGY AND SOLUTION SURVEY</a:t>
            </a:r>
            <a:endParaRPr sz="1600" dirty="0"/>
          </a:p>
        </p:txBody>
      </p:sp>
      <p:cxnSp>
        <p:nvCxnSpPr>
          <p:cNvPr id="366" name="Google Shape;366;p52"/>
          <p:cNvCxnSpPr/>
          <p:nvPr/>
        </p:nvCxnSpPr>
        <p:spPr>
          <a:xfrm>
            <a:off x="1012345" y="1923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3324367542"/>
              </p:ext>
            </p:extLst>
          </p:nvPr>
        </p:nvGraphicFramePr>
        <p:xfrm>
          <a:off x="72362" y="802566"/>
          <a:ext cx="8959806" cy="3822061"/>
        </p:xfrm>
        <a:graphic>
          <a:graphicData uri="http://schemas.openxmlformats.org/drawingml/2006/table">
            <a:tbl>
              <a:tblPr>
                <a:noFill/>
                <a:tableStyleId>{82635E1C-0BC6-4DC4-986E-476C0F6DB2C4}</a:tableStyleId>
              </a:tblPr>
              <a:tblGrid>
                <a:gridCol w="1013077">
                  <a:extLst>
                    <a:ext uri="{9D8B030D-6E8A-4147-A177-3AD203B41FA5}">
                      <a16:colId xmlns:a16="http://schemas.microsoft.com/office/drawing/2014/main" val="20000"/>
                    </a:ext>
                  </a:extLst>
                </a:gridCol>
                <a:gridCol w="1973525">
                  <a:extLst>
                    <a:ext uri="{9D8B030D-6E8A-4147-A177-3AD203B41FA5}">
                      <a16:colId xmlns:a16="http://schemas.microsoft.com/office/drawing/2014/main" val="20001"/>
                    </a:ext>
                  </a:extLst>
                </a:gridCol>
                <a:gridCol w="1493301">
                  <a:extLst>
                    <a:ext uri="{9D8B030D-6E8A-4147-A177-3AD203B41FA5}">
                      <a16:colId xmlns:a16="http://schemas.microsoft.com/office/drawing/2014/main" val="20002"/>
                    </a:ext>
                  </a:extLst>
                </a:gridCol>
                <a:gridCol w="1493301">
                  <a:extLst>
                    <a:ext uri="{9D8B030D-6E8A-4147-A177-3AD203B41FA5}">
                      <a16:colId xmlns:a16="http://schemas.microsoft.com/office/drawing/2014/main" val="613739750"/>
                    </a:ext>
                  </a:extLst>
                </a:gridCol>
                <a:gridCol w="1493301">
                  <a:extLst>
                    <a:ext uri="{9D8B030D-6E8A-4147-A177-3AD203B41FA5}">
                      <a16:colId xmlns:a16="http://schemas.microsoft.com/office/drawing/2014/main" val="20003"/>
                    </a:ext>
                  </a:extLst>
                </a:gridCol>
                <a:gridCol w="1493301">
                  <a:extLst>
                    <a:ext uri="{9D8B030D-6E8A-4147-A177-3AD203B41FA5}">
                      <a16:colId xmlns:a16="http://schemas.microsoft.com/office/drawing/2014/main" val="3024240509"/>
                    </a:ext>
                  </a:extLst>
                </a:gridCol>
              </a:tblGrid>
              <a:tr h="570876">
                <a:tc>
                  <a:txBody>
                    <a:bodyPr/>
                    <a:lstStyle/>
                    <a:p>
                      <a:pPr marL="0" lvl="0" indent="0" algn="ctr" rtl="0">
                        <a:spcBef>
                          <a:spcPts val="0"/>
                        </a:spcBef>
                        <a:spcAft>
                          <a:spcPts val="0"/>
                        </a:spcAft>
                        <a:buNone/>
                      </a:pPr>
                      <a:r>
                        <a:rPr lang="en-US" sz="1200" dirty="0">
                          <a:solidFill>
                            <a:schemeClr val="lt1"/>
                          </a:solidFill>
                          <a:latin typeface="Montserrat ExtraBold"/>
                          <a:ea typeface="Montserrat ExtraBold"/>
                          <a:cs typeface="Montserrat ExtraBold"/>
                          <a:sym typeface="Montserrat ExtraBold"/>
                        </a:rPr>
                        <a:t>PAPER TITILE</a:t>
                      </a: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AUTHORS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DATASET</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MODELS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RESULTS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SUMMARY</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046632">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Crime Forecasting: A Theoretical Approach</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Anuvarshini S R, Deeksha Nidhi, Deeksha </a:t>
                      </a:r>
                      <a:r>
                        <a:rPr lang="en-US" sz="900" dirty="0" err="1">
                          <a:solidFill>
                            <a:schemeClr val="lt1"/>
                          </a:solidFill>
                          <a:latin typeface="Montserrat"/>
                          <a:ea typeface="Montserrat"/>
                          <a:cs typeface="Montserrat"/>
                          <a:sym typeface="Montserrat"/>
                        </a:rPr>
                        <a:t>Sree</a:t>
                      </a:r>
                      <a:r>
                        <a:rPr lang="en-US" sz="900" dirty="0">
                          <a:solidFill>
                            <a:schemeClr val="lt1"/>
                          </a:solidFill>
                          <a:latin typeface="Montserrat"/>
                          <a:ea typeface="Montserrat"/>
                          <a:cs typeface="Montserrat"/>
                          <a:sym typeface="Montserrat"/>
                        </a:rPr>
                        <a:t> C, &amp; Krishna </a:t>
                      </a:r>
                      <a:r>
                        <a:rPr lang="en-US" sz="900" dirty="0" err="1">
                          <a:solidFill>
                            <a:schemeClr val="lt1"/>
                          </a:solidFill>
                          <a:latin typeface="Montserrat"/>
                          <a:ea typeface="Montserrat"/>
                          <a:cs typeface="Montserrat"/>
                          <a:sym typeface="Montserrat"/>
                        </a:rPr>
                        <a:t>Sowjanya</a:t>
                      </a:r>
                      <a:r>
                        <a:rPr lang="en-US" sz="900" dirty="0">
                          <a:solidFill>
                            <a:schemeClr val="lt1"/>
                          </a:solidFill>
                          <a:latin typeface="Montserrat"/>
                          <a:ea typeface="Montserrat"/>
                          <a:cs typeface="Montserrat"/>
                          <a:sym typeface="Montserrat"/>
                        </a:rPr>
                        <a:t> K</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Boston city criminal records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Decision Tree, KNN, AdaBoost, Random Forest, Light Gradient Boosting, Gradient Boosting, ARIMA &amp; SARIMA</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89</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  Using time series analysis, this research proposes a theoretical method for predicting mass shootings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046632">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Purchasing firearms after mass shootings: a time-series analysis</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Gina Liu and Douglas J. Wiebe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900" dirty="0">
                          <a:solidFill>
                            <a:schemeClr val="lt1"/>
                          </a:solidFill>
                          <a:latin typeface="Montserrat"/>
                          <a:ea typeface="Montserrat"/>
                          <a:cs typeface="Montserrat"/>
                          <a:sym typeface="Montserrat"/>
                        </a:rPr>
                        <a:t>Firearm purchase records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Logistic regression, ARIMA and SARIMA</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38.7%</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The authors investigate whether mass shooting events influence firearm purchasing behavior.</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157921">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Urban crime prevention using cluster detection analysis</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err="1">
                          <a:solidFill>
                            <a:schemeClr val="lt1"/>
                          </a:solidFill>
                          <a:latin typeface="Montserrat"/>
                          <a:ea typeface="Montserrat"/>
                          <a:cs typeface="Montserrat"/>
                          <a:sym typeface="Montserrat"/>
                        </a:rPr>
                        <a:t>Zeoli</a:t>
                      </a:r>
                      <a:r>
                        <a:rPr lang="en-US" sz="900" dirty="0">
                          <a:solidFill>
                            <a:schemeClr val="lt1"/>
                          </a:solidFill>
                          <a:latin typeface="Montserrat"/>
                          <a:ea typeface="Montserrat"/>
                          <a:cs typeface="Montserrat"/>
                          <a:sym typeface="Montserrat"/>
                        </a:rPr>
                        <a:t> et al.</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Homicide data from Newark Police Department Homicide Unit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Cluster detection software</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116</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The study employed cluster detection to identify high-conflict streets for urban crime prevention.</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1923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81331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TECHNOLOGY AND SOLUTION SURVEY</a:t>
            </a:r>
            <a:endParaRPr sz="1600"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3096762766"/>
              </p:ext>
            </p:extLst>
          </p:nvPr>
        </p:nvGraphicFramePr>
        <p:xfrm>
          <a:off x="72362" y="802567"/>
          <a:ext cx="8959806" cy="3977520"/>
        </p:xfrm>
        <a:graphic>
          <a:graphicData uri="http://schemas.openxmlformats.org/drawingml/2006/table">
            <a:tbl>
              <a:tblPr>
                <a:noFill/>
                <a:tableStyleId>{82635E1C-0BC6-4DC4-986E-476C0F6DB2C4}</a:tableStyleId>
              </a:tblPr>
              <a:tblGrid>
                <a:gridCol w="1013077">
                  <a:extLst>
                    <a:ext uri="{9D8B030D-6E8A-4147-A177-3AD203B41FA5}">
                      <a16:colId xmlns:a16="http://schemas.microsoft.com/office/drawing/2014/main" val="20000"/>
                    </a:ext>
                  </a:extLst>
                </a:gridCol>
                <a:gridCol w="1973525">
                  <a:extLst>
                    <a:ext uri="{9D8B030D-6E8A-4147-A177-3AD203B41FA5}">
                      <a16:colId xmlns:a16="http://schemas.microsoft.com/office/drawing/2014/main" val="20001"/>
                    </a:ext>
                  </a:extLst>
                </a:gridCol>
                <a:gridCol w="1493301">
                  <a:extLst>
                    <a:ext uri="{9D8B030D-6E8A-4147-A177-3AD203B41FA5}">
                      <a16:colId xmlns:a16="http://schemas.microsoft.com/office/drawing/2014/main" val="20002"/>
                    </a:ext>
                  </a:extLst>
                </a:gridCol>
                <a:gridCol w="1493301">
                  <a:extLst>
                    <a:ext uri="{9D8B030D-6E8A-4147-A177-3AD203B41FA5}">
                      <a16:colId xmlns:a16="http://schemas.microsoft.com/office/drawing/2014/main" val="613739750"/>
                    </a:ext>
                  </a:extLst>
                </a:gridCol>
                <a:gridCol w="1493301">
                  <a:extLst>
                    <a:ext uri="{9D8B030D-6E8A-4147-A177-3AD203B41FA5}">
                      <a16:colId xmlns:a16="http://schemas.microsoft.com/office/drawing/2014/main" val="20003"/>
                    </a:ext>
                  </a:extLst>
                </a:gridCol>
                <a:gridCol w="1493301">
                  <a:extLst>
                    <a:ext uri="{9D8B030D-6E8A-4147-A177-3AD203B41FA5}">
                      <a16:colId xmlns:a16="http://schemas.microsoft.com/office/drawing/2014/main" val="3024240509"/>
                    </a:ext>
                  </a:extLst>
                </a:gridCol>
              </a:tblGrid>
              <a:tr h="313163">
                <a:tc>
                  <a:txBody>
                    <a:bodyPr/>
                    <a:lstStyle/>
                    <a:p>
                      <a:pPr marL="0" lvl="0" indent="0" algn="ctr" rtl="0">
                        <a:spcBef>
                          <a:spcPts val="0"/>
                        </a:spcBef>
                        <a:spcAft>
                          <a:spcPts val="0"/>
                        </a:spcAft>
                        <a:buNone/>
                      </a:pPr>
                      <a:r>
                        <a:rPr lang="en-US" sz="1200" dirty="0">
                          <a:solidFill>
                            <a:schemeClr val="lt1"/>
                          </a:solidFill>
                          <a:latin typeface="Montserrat ExtraBold"/>
                          <a:ea typeface="Montserrat ExtraBold"/>
                          <a:cs typeface="Montserrat ExtraBold"/>
                          <a:sym typeface="Montserrat ExtraBold"/>
                        </a:rPr>
                        <a:t>PAPER TITILE</a:t>
                      </a:r>
                      <a:endParaRPr sz="1200"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AUTHORS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DATASET</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MODELS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RESULTS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dirty="0">
                          <a:solidFill>
                            <a:schemeClr val="lt1"/>
                          </a:solidFill>
                          <a:latin typeface="Montserrat ExtraBold"/>
                          <a:ea typeface="Montserrat ExtraBold"/>
                          <a:cs typeface="Montserrat ExtraBold"/>
                          <a:sym typeface="Montserrat ExtraBold"/>
                        </a:rPr>
                        <a:t>SUMMARY</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A comparative ml study  time series oil production forecasting</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Ning Y, </a:t>
                      </a:r>
                      <a:r>
                        <a:rPr lang="en-US" sz="900" dirty="0" err="1">
                          <a:solidFill>
                            <a:schemeClr val="lt1"/>
                          </a:solidFill>
                          <a:latin typeface="Montserrat"/>
                          <a:ea typeface="Montserrat"/>
                          <a:cs typeface="Montserrat"/>
                          <a:sym typeface="Montserrat"/>
                        </a:rPr>
                        <a:t>Kazemi</a:t>
                      </a:r>
                      <a:r>
                        <a:rPr lang="en-US" sz="900" dirty="0">
                          <a:solidFill>
                            <a:schemeClr val="lt1"/>
                          </a:solidFill>
                          <a:latin typeface="Montserrat"/>
                          <a:ea typeface="Montserrat"/>
                          <a:cs typeface="Montserrat"/>
                          <a:sym typeface="Montserrat"/>
                        </a:rPr>
                        <a:t> </a:t>
                      </a:r>
                      <a:r>
                        <a:rPr lang="en-US" sz="900" dirty="0" err="1">
                          <a:solidFill>
                            <a:schemeClr val="lt1"/>
                          </a:solidFill>
                          <a:latin typeface="Montserrat"/>
                          <a:ea typeface="Montserrat"/>
                          <a:cs typeface="Montserrat"/>
                          <a:sym typeface="Montserrat"/>
                        </a:rPr>
                        <a:t>H,Tahmasebi</a:t>
                      </a:r>
                      <a:r>
                        <a:rPr lang="en-US" sz="900" dirty="0">
                          <a:solidFill>
                            <a:schemeClr val="lt1"/>
                          </a:solidFill>
                          <a:latin typeface="Montserrat"/>
                          <a:ea typeface="Montserrat"/>
                          <a:cs typeface="Montserrat"/>
                          <a:sym typeface="Montserrat"/>
                        </a:rPr>
                        <a:t> P</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Oil production data</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ARIMA, LSTM, Prophet </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23.8</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 Various machine learning models were evaluated for forecasting time series oil production.</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Long Short-Term Memory Networks for Time Series Prediction</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Lindemann et al</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900" dirty="0">
                          <a:solidFill>
                            <a:schemeClr val="lt1"/>
                          </a:solidFill>
                          <a:latin typeface="Montserrat"/>
                          <a:ea typeface="Montserrat"/>
                          <a:cs typeface="Montserrat"/>
                          <a:sym typeface="Montserrat"/>
                        </a:rPr>
                        <a:t>Rese</a:t>
                      </a:r>
                      <a:r>
                        <a:rPr lang="en-US" sz="900" dirty="0" err="1">
                          <a:solidFill>
                            <a:schemeClr val="lt1"/>
                          </a:solidFill>
                          <a:latin typeface="Montserrat"/>
                          <a:ea typeface="Montserrat"/>
                          <a:cs typeface="Montserrat"/>
                          <a:sym typeface="Montserrat"/>
                        </a:rPr>
                        <a:t>ar</a:t>
                      </a:r>
                      <a:r>
                        <a:rPr lang="en" sz="900" dirty="0">
                          <a:solidFill>
                            <a:schemeClr val="lt1"/>
                          </a:solidFill>
                          <a:latin typeface="Montserrat"/>
                          <a:ea typeface="Montserrat"/>
                          <a:cs typeface="Montserrat"/>
                          <a:sym typeface="Montserrat"/>
                        </a:rPr>
                        <a:t>ch papers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LSTM</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NA</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A survey found that LSTM networks are effective in controlling time series, but are limited by computational costs and overfitting</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055860">
                <a:tc>
                  <a:txBody>
                    <a:bodyPr/>
                    <a:lstStyle/>
                    <a:p>
                      <a:pPr marL="0" lvl="0" indent="0" algn="ctr" rtl="0">
                        <a:spcBef>
                          <a:spcPts val="0"/>
                        </a:spcBef>
                        <a:spcAft>
                          <a:spcPts val="0"/>
                        </a:spcAft>
                        <a:buNone/>
                      </a:pPr>
                      <a:r>
                        <a:rPr lang="en-US" sz="900" dirty="0">
                          <a:solidFill>
                            <a:schemeClr val="accent4"/>
                          </a:solidFill>
                          <a:latin typeface="Montserrat ExtraBold"/>
                          <a:ea typeface="Montserrat ExtraBold"/>
                          <a:cs typeface="Montserrat ExtraBold"/>
                          <a:sym typeface="Montserrat ExtraBold"/>
                        </a:rPr>
                        <a:t>A Comparative Study of Profit Prediction in Time Series Forecasting</a:t>
                      </a:r>
                      <a:endParaRPr sz="900" dirty="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M. Sirisha, M. C. </a:t>
                      </a:r>
                      <a:r>
                        <a:rPr lang="en-US" sz="900" dirty="0" err="1">
                          <a:solidFill>
                            <a:schemeClr val="lt1"/>
                          </a:solidFill>
                          <a:latin typeface="Montserrat"/>
                          <a:ea typeface="Montserrat"/>
                          <a:cs typeface="Montserrat"/>
                          <a:sym typeface="Montserrat"/>
                        </a:rPr>
                        <a:t>Belavagi</a:t>
                      </a:r>
                      <a:r>
                        <a:rPr lang="en-US" sz="900" dirty="0">
                          <a:solidFill>
                            <a:schemeClr val="lt1"/>
                          </a:solidFill>
                          <a:latin typeface="Montserrat"/>
                          <a:ea typeface="Montserrat"/>
                          <a:cs typeface="Montserrat"/>
                          <a:sym typeface="Montserrat"/>
                        </a:rPr>
                        <a:t>, and G. </a:t>
                      </a:r>
                      <a:r>
                        <a:rPr lang="en-US" sz="900" dirty="0" err="1">
                          <a:solidFill>
                            <a:schemeClr val="lt1"/>
                          </a:solidFill>
                          <a:latin typeface="Montserrat"/>
                          <a:ea typeface="Montserrat"/>
                          <a:cs typeface="Montserrat"/>
                          <a:sym typeface="Montserrat"/>
                        </a:rPr>
                        <a:t>Attigeri</a:t>
                      </a:r>
                      <a:r>
                        <a:rPr lang="en-US" sz="900" dirty="0">
                          <a:solidFill>
                            <a:schemeClr val="lt1"/>
                          </a:solidFill>
                          <a:latin typeface="Montserrat"/>
                          <a:ea typeface="Montserrat"/>
                          <a:cs typeface="Montserrat"/>
                          <a:sym typeface="Montserrat"/>
                        </a:rPr>
                        <a:t>.</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Company profits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ARIMA, SARIMA, LSTM</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75%</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900" dirty="0">
                          <a:solidFill>
                            <a:schemeClr val="lt1"/>
                          </a:solidFill>
                          <a:latin typeface="Montserrat"/>
                          <a:ea typeface="Montserrat"/>
                          <a:cs typeface="Montserrat"/>
                          <a:sym typeface="Montserrat"/>
                        </a:rPr>
                        <a:t>The LSTM model performed better than ARIMA and SARIMA in predicting future profits.</a:t>
                      </a:r>
                      <a:endParaRPr sz="900"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6907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REQUIREMENTS</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840626" y="2170364"/>
            <a:ext cx="1706024"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DATA REQUIREMENTS</a:t>
            </a:r>
            <a:endParaRPr sz="1400" dirty="0">
              <a:solidFill>
                <a:schemeClr val="lt1"/>
              </a:solidFill>
            </a:endParaRPr>
          </a:p>
        </p:txBody>
      </p:sp>
      <p:sp>
        <p:nvSpPr>
          <p:cNvPr id="1958" name="Google Shape;1958;p54"/>
          <p:cNvSpPr txBox="1">
            <a:spLocks noGrp="1"/>
          </p:cNvSpPr>
          <p:nvPr>
            <p:ph type="subTitle" idx="4294967295"/>
          </p:nvPr>
        </p:nvSpPr>
        <p:spPr>
          <a:xfrm>
            <a:off x="938500" y="3124919"/>
            <a:ext cx="1706024"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Analyze and forecast data gathered over time using time series analysis.</a:t>
            </a:r>
            <a:endParaRPr sz="1200" dirty="0">
              <a:solidFill>
                <a:schemeClr val="lt1"/>
              </a:solidFill>
            </a:endParaRPr>
          </a:p>
        </p:txBody>
      </p:sp>
      <p:sp>
        <p:nvSpPr>
          <p:cNvPr id="1959" name="Google Shape;1959;p54"/>
          <p:cNvSpPr txBox="1">
            <a:spLocks noGrp="1"/>
          </p:cNvSpPr>
          <p:nvPr>
            <p:ph type="title" idx="4294967295"/>
          </p:nvPr>
        </p:nvSpPr>
        <p:spPr>
          <a:xfrm>
            <a:off x="4740200" y="222951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MODELS</a:t>
            </a:r>
            <a:endParaRPr sz="1400" dirty="0">
              <a:solidFill>
                <a:schemeClr val="lt1"/>
              </a:solidFill>
            </a:endParaRPr>
          </a:p>
        </p:txBody>
      </p:sp>
      <p:sp>
        <p:nvSpPr>
          <p:cNvPr id="1960" name="Google Shape;1960;p54"/>
          <p:cNvSpPr txBox="1">
            <a:spLocks noGrp="1"/>
          </p:cNvSpPr>
          <p:nvPr>
            <p:ph type="subTitle" idx="4294967295"/>
          </p:nvPr>
        </p:nvSpPr>
        <p:spPr>
          <a:xfrm>
            <a:off x="4642325" y="2937244"/>
            <a:ext cx="1747755" cy="1100750"/>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US" sz="1200" dirty="0">
                <a:solidFill>
                  <a:schemeClr val="lt1"/>
                </a:solidFill>
              </a:rPr>
              <a:t>Use supervised learning algorithms such as VAR, SARIMA, LSTM, and Prophet.</a:t>
            </a: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904653" y="3126050"/>
            <a:ext cx="1477543" cy="88236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Identify trends, patterns, periodicity, and seasonality in data.</a:t>
            </a:r>
            <a:endParaRPr sz="1200" dirty="0">
              <a:solidFill>
                <a:schemeClr val="lt1"/>
              </a:solidFill>
            </a:endParaRPr>
          </a:p>
        </p:txBody>
      </p:sp>
      <p:sp>
        <p:nvSpPr>
          <p:cNvPr id="1962" name="Google Shape;1962;p54"/>
          <p:cNvSpPr txBox="1">
            <a:spLocks noGrp="1"/>
          </p:cNvSpPr>
          <p:nvPr>
            <p:ph type="title" idx="4294967295"/>
          </p:nvPr>
        </p:nvSpPr>
        <p:spPr>
          <a:xfrm>
            <a:off x="6491875" y="2229515"/>
            <a:ext cx="1527300" cy="348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a:solidFill>
                  <a:schemeClr val="lt1"/>
                </a:solidFill>
              </a:rPr>
              <a:t>TUNING</a:t>
            </a:r>
            <a:endParaRPr sz="1400" b="1" dirty="0">
              <a:solidFill>
                <a:schemeClr val="lt1"/>
              </a:solidFill>
            </a:endParaRPr>
          </a:p>
        </p:txBody>
      </p:sp>
      <p:sp>
        <p:nvSpPr>
          <p:cNvPr id="1963" name="Google Shape;1963;p54"/>
          <p:cNvSpPr txBox="1">
            <a:spLocks noGrp="1"/>
          </p:cNvSpPr>
          <p:nvPr>
            <p:ph type="subTitle" idx="4294967295"/>
          </p:nvPr>
        </p:nvSpPr>
        <p:spPr>
          <a:xfrm>
            <a:off x="6571267" y="3124919"/>
            <a:ext cx="2026723" cy="79386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solidFill>
                  <a:schemeClr val="lt1"/>
                </a:solidFill>
              </a:rPr>
              <a:t>Train models on appropriate data and tune hyperparameters to minimize error and prevent overfitting.</a:t>
            </a:r>
            <a:endParaRPr sz="1200" dirty="0">
              <a:solidFill>
                <a:schemeClr val="lt1"/>
              </a:solidFill>
            </a:endParaRPr>
          </a:p>
        </p:txBody>
      </p:sp>
      <p:sp>
        <p:nvSpPr>
          <p:cNvPr id="1964" name="Google Shape;1964;p54"/>
          <p:cNvSpPr txBox="1">
            <a:spLocks noGrp="1"/>
          </p:cNvSpPr>
          <p:nvPr>
            <p:ph type="title" idx="4294967295"/>
          </p:nvPr>
        </p:nvSpPr>
        <p:spPr>
          <a:xfrm>
            <a:off x="2617103" y="2284200"/>
            <a:ext cx="1954897"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IDENTIFICATION</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961;p54">
            <a:extLst>
              <a:ext uri="{FF2B5EF4-FFF2-40B4-BE49-F238E27FC236}">
                <a16:creationId xmlns:a16="http://schemas.microsoft.com/office/drawing/2014/main" id="{A9E31FE3-BE81-2B3D-4BCE-29120313F85D}"/>
              </a:ext>
            </a:extLst>
          </p:cNvPr>
          <p:cNvSpPr txBox="1">
            <a:spLocks/>
          </p:cNvSpPr>
          <p:nvPr/>
        </p:nvSpPr>
        <p:spPr>
          <a:xfrm>
            <a:off x="840626" y="860529"/>
            <a:ext cx="4382638" cy="430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1400" dirty="0">
                <a:solidFill>
                  <a:schemeClr val="bg1"/>
                </a:solidFill>
                <a:latin typeface="Mangal" panose="02040503050203030202" pitchFamily="18" charset="0"/>
                <a:cs typeface="Mangal" panose="02040503050203030202" pitchFamily="18" charset="0"/>
              </a:rPr>
              <a:t>Key Requirements</a:t>
            </a:r>
          </a:p>
        </p:txBody>
      </p:sp>
    </p:spTree>
    <p:extLst>
      <p:ext uri="{BB962C8B-B14F-4D97-AF65-F5344CB8AC3E}">
        <p14:creationId xmlns:p14="http://schemas.microsoft.com/office/powerpoint/2010/main" val="2457484403"/>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1206</TotalTime>
  <Words>1786</Words>
  <Application>Microsoft Office PowerPoint</Application>
  <PresentationFormat>On-screen Show (16:9)</PresentationFormat>
  <Paragraphs>288</Paragraphs>
  <Slides>30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TimesNewRomanPSMT</vt:lpstr>
      <vt:lpstr>TimesNewRomanPS</vt:lpstr>
      <vt:lpstr>Montserrat ExtraBold</vt:lpstr>
      <vt:lpstr>Montserrat</vt:lpstr>
      <vt:lpstr>Arial</vt:lpstr>
      <vt:lpstr>Mangal</vt:lpstr>
      <vt:lpstr>Futuristic Background by Slidesgo</vt:lpstr>
      <vt:lpstr>Mass Shooting Prediction Using Time Series  </vt:lpstr>
      <vt:lpstr>OBJECTIVE</vt:lpstr>
      <vt:lpstr>INTRODUCTION</vt:lpstr>
      <vt:lpstr>PROJECT BACKGROUND</vt:lpstr>
      <vt:lpstr>THE MOTIVATION AND PROBLEM</vt:lpstr>
      <vt:lpstr>PROJECT DELIVERABLES </vt:lpstr>
      <vt:lpstr>TECHNOLOGY AND SOLUTION SURVEY</vt:lpstr>
      <vt:lpstr>TECHNOLOGY AND SOLUTION SURVEY</vt:lpstr>
      <vt:lpstr>PROJECT REQUIREMENTS</vt:lpstr>
      <vt:lpstr>PROJECT REQUIREMENTS</vt:lpstr>
      <vt:lpstr>PROJECT PLAN</vt:lpstr>
      <vt:lpstr>DATAFLOW</vt:lpstr>
      <vt:lpstr>PowerPoint Presentation</vt:lpstr>
      <vt:lpstr>PowerPoint Presentation</vt:lpstr>
      <vt:lpstr>PowerPoint Presentation</vt:lpstr>
      <vt:lpstr>DATA COLLECTION</vt:lpstr>
      <vt:lpstr>01</vt:lpstr>
      <vt:lpstr>DATA PRE-PROCESSING: </vt:lpstr>
      <vt:lpstr>INCIDENTS THAT TOOK PLACE IN LAS VEGAS &amp; ORLANDO</vt:lpstr>
      <vt:lpstr>DATA WRANGLING AND VALIDATION</vt:lpstr>
      <vt:lpstr>DATA TRANSFORMATION</vt:lpstr>
      <vt:lpstr>EXPLORATORY DATA ANALYSIS</vt:lpstr>
      <vt:lpstr>EXPLORATORY DATA ANALYSIS</vt:lpstr>
      <vt:lpstr>SEASONALITY CHECK</vt:lpstr>
      <vt:lpstr>THE DISTRIBUTION OF TEST, TRAIN, VALIDATION SETS</vt:lpstr>
      <vt:lpstr>TRAIN, TEST, &amp; VALIDATION DATASETS</vt:lpstr>
      <vt:lpstr>MODEL JUSTIFICATION</vt:lpstr>
      <vt:lpstr>MODEL COMPARISON</vt:lpstr>
      <vt:lpstr>CONCLUSION &amp; FUTURE SCOPE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Shooting Prediction Using Time Series  </dc:title>
  <cp:lastModifiedBy>Jugal Kishore Ruvva</cp:lastModifiedBy>
  <cp:revision>29</cp:revision>
  <dcterms:modified xsi:type="dcterms:W3CDTF">2023-05-16T00:25:24Z</dcterms:modified>
</cp:coreProperties>
</file>